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261" r:id="rId9"/>
    <p:sldId id="262" r:id="rId10"/>
    <p:sldId id="263" r:id="rId11"/>
    <p:sldId id="289" r:id="rId12"/>
    <p:sldId id="290" r:id="rId13"/>
    <p:sldId id="264" r:id="rId14"/>
    <p:sldId id="265" r:id="rId15"/>
    <p:sldId id="296" r:id="rId16"/>
    <p:sldId id="266" r:id="rId17"/>
    <p:sldId id="267" r:id="rId18"/>
    <p:sldId id="269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80" r:id="rId27"/>
    <p:sldId id="282" r:id="rId28"/>
    <p:sldId id="283" r:id="rId29"/>
    <p:sldId id="285" r:id="rId30"/>
    <p:sldId id="288" r:id="rId31"/>
    <p:sldId id="286" r:id="rId32"/>
    <p:sldId id="297" r:id="rId33"/>
    <p:sldId id="287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hrat Akand" initials="E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F89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6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9T14:16:42.829" idx="2">
    <p:pos x="2605" y="1217"/>
    <p:text>Please start with this sentence.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9T14:17:31.756" idx="1">
    <p:pos x="3286" y="844"/>
    <p:text>please correct the sentence</p:text>
  </p:cm>
  <p:cm authorId="0" dt="2016-10-09T14:17:59.236" idx="3">
    <p:pos x="2401" y="1509"/>
    <p:text>used as  what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3DD4-E73B-4416-B47A-838A46112F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47D9-F859-40DB-878F-217BAF23AD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Myhre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et al. (2013) Chapter 8: Anthropogenic And Natural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Forcing,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Climate Change 2013: The Physical Science Basis.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B5AC-4C83-41FD-BC41-988C9A4AB6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Carvalho</a:t>
            </a:r>
            <a:r>
              <a:rPr lang="en-US" dirty="0" smtClean="0"/>
              <a:t> S., et al. (2014) Alternatives To High-</a:t>
            </a:r>
            <a:r>
              <a:rPr lang="en-US" dirty="0" err="1" smtClean="0"/>
              <a:t>Gwp</a:t>
            </a:r>
            <a:r>
              <a:rPr lang="en-US" dirty="0" smtClean="0"/>
              <a:t> </a:t>
            </a:r>
            <a:r>
              <a:rPr lang="en-US" dirty="0" err="1" smtClean="0"/>
              <a:t>Hydrofluorocarbons</a:t>
            </a:r>
            <a:r>
              <a:rPr lang="en-US" dirty="0" smtClean="0"/>
              <a:t>; </a:t>
            </a:r>
            <a:r>
              <a:rPr lang="en-US" dirty="0" err="1" smtClean="0"/>
              <a:t>Unep</a:t>
            </a:r>
            <a:r>
              <a:rPr lang="en-US" dirty="0" smtClean="0"/>
              <a:t> (2011) </a:t>
            </a:r>
            <a:r>
              <a:rPr lang="en-US" dirty="0" err="1" smtClean="0"/>
              <a:t>Hfcs</a:t>
            </a:r>
            <a:r>
              <a:rPr lang="en-US" dirty="0" smtClean="0"/>
              <a:t>: A Critical Link In Protecting Climate And The Ozone Layer – A </a:t>
            </a:r>
            <a:r>
              <a:rPr lang="en-US" dirty="0" err="1" smtClean="0"/>
              <a:t>Unep</a:t>
            </a:r>
            <a:r>
              <a:rPr lang="en-US" dirty="0" smtClean="0"/>
              <a:t> Synthesis Report; and Montreal Protocol Technology and Economic Assessment Panel (2009) Task Force Decision XX/8 Report: Assessment of Alternatives to HCFCs and HFCs and Update of the TEAP 2005 Supplement Report Data; Montreal Protocol Technology and Economic Assessment Panel (2010) TEAP 2010 PROGRESS REPORT, VOL. 1 , 27–33.</a:t>
            </a:r>
          </a:p>
          <a:p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U.S. EPA (2013) Benefits Of Addressing </a:t>
            </a:r>
            <a:r>
              <a:rPr lang="en-US" dirty="0" err="1" smtClean="0"/>
              <a:t>Hfcs</a:t>
            </a:r>
            <a:r>
              <a:rPr lang="en-US" dirty="0" smtClean="0"/>
              <a:t> Under The Montreal Protocol, Tables 4-6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B5AC-4C83-41FD-BC41-988C9A4AB6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UNEP (2011) HFCs: A Critical Link In Protecting Climate And The Ozone Layer – A UNEP Synthesis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B5AC-4C83-41FD-BC41-988C9A4AB6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B5AC-4C83-41FD-BC41-988C9A4AB6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B5AC-4C83-41FD-BC41-988C9A4AB6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B5AC-4C83-41FD-BC41-988C9A4AB60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5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B5AC-4C83-41FD-BC41-988C9A4AB60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B5AC-4C83-41FD-BC41-988C9A4AB6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153400" cy="4343400"/>
          </a:xfrm>
        </p:spPr>
        <p:txBody>
          <a:bodyPr>
            <a:normAutofit/>
          </a:bodyPr>
          <a:lstStyle/>
          <a:p>
            <a:r>
              <a:rPr lang="en-US" sz="4000" dirty="0"/>
              <a:t>Global HFC phase-down: A major concrete step in delivering the Paris Agreement and in achieving </a:t>
            </a:r>
            <a:r>
              <a:rPr lang="en-US" sz="4000" b="1" dirty="0"/>
              <a:t>Sustainable Development Goals (SDGs)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5" y="5715000"/>
            <a:ext cx="115956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19800"/>
            <a:ext cx="1714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HFC </a:t>
            </a:r>
            <a:r>
              <a:rPr lang="en-US" b="1" dirty="0" smtClean="0"/>
              <a:t>&amp; Global Warming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Though HFCs are not ODS, they </a:t>
            </a:r>
            <a:r>
              <a:rPr lang="en-US" dirty="0"/>
              <a:t>are very powerful greenhouse gases, trapping thousands of times more heat in the atmosphere per unit of mass than CO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HFC-134a </a:t>
            </a:r>
            <a:r>
              <a:rPr lang="en-US" dirty="0"/>
              <a:t>is the most abundant and fastest growing HFC; i</a:t>
            </a:r>
            <a:r>
              <a:rPr lang="en-US" dirty="0" smtClean="0"/>
              <a:t>t </a:t>
            </a:r>
            <a:r>
              <a:rPr lang="en-US" dirty="0"/>
              <a:t>has an atmospheric lifetime of </a:t>
            </a:r>
            <a:r>
              <a:rPr lang="en-US" dirty="0" smtClean="0"/>
              <a:t>13-14 </a:t>
            </a:r>
            <a:r>
              <a:rPr lang="en-US" dirty="0"/>
              <a:t>years and a global warming potential (GWP) of 1,300.</a:t>
            </a:r>
          </a:p>
        </p:txBody>
      </p:sp>
    </p:spTree>
    <p:extLst>
      <p:ext uri="{BB962C8B-B14F-4D97-AF65-F5344CB8AC3E}">
        <p14:creationId xmlns:p14="http://schemas.microsoft.com/office/powerpoint/2010/main" val="39144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HFCs &amp; GWP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52904"/>
              </p:ext>
            </p:extLst>
          </p:nvPr>
        </p:nvGraphicFramePr>
        <p:xfrm>
          <a:off x="1219200" y="1447800"/>
          <a:ext cx="6553200" cy="50114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71950"/>
                <a:gridCol w="1408412"/>
                <a:gridCol w="1110638"/>
                <a:gridCol w="1095561"/>
                <a:gridCol w="1266639"/>
              </a:tblGrid>
              <a:tr h="4956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GHGs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Lifetime (years)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GWP for given time horizon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20 Years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100 Years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500 years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40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400" baseline="-25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7.6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40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289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298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CFC-11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7,020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5,350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HFC-134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13.8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3,300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1,300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SF</a:t>
                      </a:r>
                      <a:r>
                        <a:rPr lang="en-US" sz="2400" baseline="-25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3200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16,300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22,800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32,600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3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HFC Emissions Without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2613"/>
            <a:ext cx="4800600" cy="5635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22613"/>
            <a:ext cx="4573137" cy="56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HFC Consumption in Bangladesh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610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consumption of HFCs in refrigeration sector in Bangladesh was divided into two broad categories such as </a:t>
            </a:r>
            <a:r>
              <a:rPr lang="en-US" sz="2000" b="1" dirty="0"/>
              <a:t>manufacturing and servicing</a:t>
            </a:r>
            <a:r>
              <a:rPr lang="en-US" sz="2000" dirty="0"/>
              <a:t>. 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54748"/>
            <a:ext cx="5692254" cy="470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134" y="2154748"/>
            <a:ext cx="295246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/>
            </a:lvl1pPr>
          </a:lstStyle>
          <a:p>
            <a:r>
              <a:rPr lang="en-US" dirty="0"/>
              <a:t>Broadly, domestic, commercial, industrial and transport refrigeration systems fell under manufacturing categories. Bangladesh has had no facilities to manufacture transport refrigeration system. </a:t>
            </a:r>
          </a:p>
        </p:txBody>
      </p:sp>
    </p:spTree>
    <p:extLst>
      <p:ext uri="{BB962C8B-B14F-4D97-AF65-F5344CB8AC3E}">
        <p14:creationId xmlns:p14="http://schemas.microsoft.com/office/powerpoint/2010/main" val="35292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Consumption Trend of R134a in Bangladesh (Source ODS CELL)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309470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 Bangladesh, the most commonly used refrigerant is HFC-134a (R134a). From statistics, it is observed that every year the consumption of R134a is increased by about 100 MT.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09800"/>
            <a:ext cx="5257801" cy="46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HFC Consumption by Sector in Bangladesh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8001000" cy="55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98493"/>
            <a:ext cx="48387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More HFC Consumption </a:t>
            </a:r>
            <a:endParaRPr lang="en-US" sz="2800" dirty="0"/>
          </a:p>
          <a:p>
            <a:r>
              <a:rPr lang="en-US" sz="2800" dirty="0" smtClean="0"/>
              <a:t>More Global Warming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143780"/>
            <a:ext cx="563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So what’s the Solution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190220"/>
            <a:ext cx="4953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How to overcome this issue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4271439"/>
            <a:ext cx="53340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What are the developed countries doing to reduce the GHG emission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53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000" dirty="0" smtClean="0"/>
              <a:t>Looking</a:t>
            </a:r>
            <a:r>
              <a:rPr lang="en-US" dirty="0" smtClean="0"/>
              <a:t> for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HFC Alternatives- Low GWP Substances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438400"/>
            <a:ext cx="8610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r>
              <a:rPr lang="en-US" sz="2800" dirty="0" smtClean="0"/>
              <a:t>Low-GWP alternatives to high-GWP HFCs are widely and increasingly available</a:t>
            </a:r>
          </a:p>
          <a:p>
            <a:endParaRPr lang="en-US" sz="2800" dirty="0" smtClean="0"/>
          </a:p>
          <a:p>
            <a:r>
              <a:rPr lang="en-US" sz="2800" dirty="0" smtClean="0"/>
              <a:t>Alternatives to existing high-GWP HFCs fall into two basic categories: 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non-fluorinated substances with low-GWP and 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fluorinated substances with low- to mid-range GWPs.</a:t>
            </a:r>
          </a:p>
          <a:p>
            <a:pPr marL="457200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09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HFC Alternatives (contd.)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334000"/>
          </a:xfrm>
        </p:spPr>
        <p:txBody>
          <a:bodyPr>
            <a:normAutofit/>
          </a:bodyPr>
          <a:lstStyle/>
          <a:p>
            <a:r>
              <a:rPr lang="en-US" sz="2800" dirty="0"/>
              <a:t>Commercially available non-fluorinated or “natural refrigerants</a:t>
            </a:r>
            <a:r>
              <a:rPr lang="en-US" sz="2800" dirty="0" smtClean="0"/>
              <a:t>”: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Ammonia (NH</a:t>
            </a:r>
            <a:r>
              <a:rPr lang="en-US" baseline="-25000" dirty="0"/>
              <a:t>3</a:t>
            </a:r>
            <a:r>
              <a:rPr lang="en-US" dirty="0" smtClean="0"/>
              <a:t>)-</a:t>
            </a:r>
            <a:r>
              <a:rPr lang="en-US" dirty="0"/>
              <a:t>GWP of near zero</a:t>
            </a:r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Hydrocarbons </a:t>
            </a:r>
            <a:r>
              <a:rPr lang="en-US" dirty="0"/>
              <a:t>(e.g., propane and isobutene</a:t>
            </a:r>
            <a:r>
              <a:rPr lang="en-US" dirty="0" smtClean="0"/>
              <a:t>)-</a:t>
            </a:r>
            <a:r>
              <a:rPr lang="en-US" dirty="0"/>
              <a:t>GWPs of less than four</a:t>
            </a:r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with a GWP of </a:t>
            </a:r>
            <a:r>
              <a:rPr lang="en-US" dirty="0" smtClean="0"/>
              <a:t>one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r>
              <a:rPr lang="en-US" sz="2800" dirty="0"/>
              <a:t>Alternative fluorinated substances include primarily the low-GWP HFCs, also known as “HFOs</a:t>
            </a:r>
            <a:r>
              <a:rPr lang="en-US" sz="2800" dirty="0" smtClean="0"/>
              <a:t>”: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dirty="0"/>
              <a:t>HFC-1234yf </a:t>
            </a:r>
            <a:r>
              <a:rPr lang="en-US" dirty="0" smtClean="0"/>
              <a:t>–(</a:t>
            </a:r>
            <a:r>
              <a:rPr lang="en-US" dirty="0"/>
              <a:t>a GWP100-yr of less than </a:t>
            </a:r>
            <a:r>
              <a:rPr lang="en-US" dirty="0" smtClean="0"/>
              <a:t>one)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HFC-1234ze </a:t>
            </a:r>
            <a:r>
              <a:rPr lang="en-US" dirty="0"/>
              <a:t>–(a GWP100-yr of less than one)</a:t>
            </a:r>
            <a:endParaRPr lang="en-US" dirty="0" smtClean="0"/>
          </a:p>
          <a:p>
            <a:pPr marL="457200" indent="-457200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912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8229600" cy="72503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HFC Alternatives (contd.)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29831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Domestic </a:t>
            </a:r>
            <a:r>
              <a:rPr lang="en-US" sz="2400" b="1" u="sng" dirty="0" smtClean="0"/>
              <a:t>Refrigeration: </a:t>
            </a: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Over </a:t>
            </a:r>
            <a:r>
              <a:rPr lang="en-US" sz="2400" dirty="0"/>
              <a:t>90% of new appliances nowadays contain hydrocarbon refrigerants. In the domestic refrigeration </a:t>
            </a:r>
            <a:r>
              <a:rPr lang="en-US" sz="2400" dirty="0" smtClean="0"/>
              <a:t>sector..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low-GWP hydrocarbon technology is expected to reach about 75% of global production by 2020</a:t>
            </a:r>
            <a:r>
              <a:rPr lang="en-US" sz="24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3121224"/>
            <a:ext cx="5943600" cy="152697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4800600"/>
            <a:ext cx="7162800" cy="16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Chemical Refrigerants- ODS</a:t>
            </a:r>
            <a:endParaRPr lang="en-US" dirty="0"/>
          </a:p>
        </p:txBody>
      </p:sp>
      <p:pic>
        <p:nvPicPr>
          <p:cNvPr id="1026" name="Picture 2" descr="I:\HFC\frid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19074"/>
            <a:ext cx="3581400" cy="26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46482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From 1930, the use of Chemical refrigerants have been used for refrigeration.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46482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CFCs and HCFCs are used as refrigerants.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819400"/>
            <a:ext cx="46482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But </a:t>
            </a:r>
            <a:r>
              <a:rPr lang="en-US" sz="2000" dirty="0" smtClean="0"/>
              <a:t>through </a:t>
            </a:r>
            <a:r>
              <a:rPr lang="en-US" sz="2000" dirty="0"/>
              <a:t>the 1970s and the 1980s, the international community became increasingly concerned that ODS (Ozone Depleting Substances) would harm the ozone layer.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73425"/>
            <a:ext cx="46482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Chlorofluorocarbons (CFCs), </a:t>
            </a:r>
            <a:r>
              <a:rPr lang="en-US" sz="2000" b="1" dirty="0" err="1"/>
              <a:t>hydrochlorofluorocarbons</a:t>
            </a:r>
            <a:r>
              <a:rPr lang="en-US" sz="2000" b="1" dirty="0"/>
              <a:t> (HCFCs), </a:t>
            </a:r>
            <a:r>
              <a:rPr lang="en-US" sz="2000" b="1" dirty="0" err="1"/>
              <a:t>halons</a:t>
            </a:r>
            <a:r>
              <a:rPr lang="en-US" sz="2000" b="1" dirty="0"/>
              <a:t>, and other ozone depleting substances (ODSs) </a:t>
            </a:r>
            <a:r>
              <a:rPr lang="en-US" sz="2000" b="1" dirty="0" smtClean="0"/>
              <a:t>are underlying  causes </a:t>
            </a:r>
            <a:r>
              <a:rPr lang="en-US" sz="2000" b="1" dirty="0"/>
              <a:t>of the observed depletion of the ozone layer and of the ozone </a:t>
            </a:r>
            <a:r>
              <a:rPr lang="en-US" sz="2000" b="1" dirty="0" smtClean="0"/>
              <a:t>hole.</a:t>
            </a:r>
            <a:endParaRPr lang="en-US" sz="2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86481"/>
              </p:ext>
            </p:extLst>
          </p:nvPr>
        </p:nvGraphicFramePr>
        <p:xfrm>
          <a:off x="5638800" y="1324895"/>
          <a:ext cx="3314700" cy="2637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/>
                <a:gridCol w="1104900"/>
              </a:tblGrid>
              <a:tr h="6525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Refrigerants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ODP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16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R11 (CFC)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16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R12 (CFC)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16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R22 (HCFC)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0.055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2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685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HFC Alternatives (contd.)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251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u="sng" dirty="0"/>
              <a:t>Commercial </a:t>
            </a:r>
            <a:r>
              <a:rPr lang="en-US" sz="2800" b="1" u="sng" dirty="0" smtClean="0"/>
              <a:t>Refrigeration:</a:t>
            </a:r>
          </a:p>
          <a:p>
            <a:pPr algn="just"/>
            <a:r>
              <a:rPr lang="en-US" sz="2800" dirty="0"/>
              <a:t>In large supermarkets refrigeration ("centralized systems</a:t>
            </a:r>
            <a:r>
              <a:rPr lang="en-US" sz="2800" dirty="0" smtClean="0"/>
              <a:t>")-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cascade systems are an alternative </a:t>
            </a:r>
            <a:r>
              <a:rPr lang="en-US" sz="2800" dirty="0" smtClean="0"/>
              <a:t>in </a:t>
            </a:r>
            <a:r>
              <a:rPr lang="en-US" sz="2800" dirty="0"/>
              <a:t>cold and moderate climates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HCs </a:t>
            </a:r>
            <a:r>
              <a:rPr lang="en-US" sz="2800" dirty="0"/>
              <a:t>also have proven to be highly efficient alternatives in most applications under high-ambient temperatures, except for larger condensing units.</a:t>
            </a:r>
          </a:p>
          <a:p>
            <a:pPr algn="just"/>
            <a:endParaRPr lang="en-US" sz="2800" dirty="0"/>
          </a:p>
          <a:p>
            <a:pPr marL="457200" indent="-457200" algn="just"/>
            <a:endParaRPr lang="en-US" sz="3200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8610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HFC Alternatives (contd.)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Industrial Refrigeration:</a:t>
            </a:r>
          </a:p>
          <a:p>
            <a:endParaRPr lang="en-US" sz="2800" dirty="0" smtClean="0"/>
          </a:p>
          <a:p>
            <a:r>
              <a:rPr lang="en-US" sz="2800" dirty="0" smtClean="0"/>
              <a:t>large </a:t>
            </a:r>
            <a:r>
              <a:rPr lang="en-US" sz="2800" dirty="0"/>
              <a:t>cooling facility for food processing, ammonia systems have been used</a:t>
            </a:r>
            <a:endParaRPr lang="en-US" sz="2800" b="1" u="sng" dirty="0" smtClean="0"/>
          </a:p>
          <a:p>
            <a:endParaRPr lang="en-US" sz="2800" b="1" u="sng" dirty="0"/>
          </a:p>
          <a:p>
            <a:endParaRPr lang="en-US" sz="2800" b="1" u="sng" dirty="0" smtClean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52600" y="3581400"/>
            <a:ext cx="5638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HFC Alternatives (contd.)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Stationary Air </a:t>
            </a:r>
            <a:r>
              <a:rPr lang="en-US" sz="2800" b="1" u="sng" dirty="0" smtClean="0"/>
              <a:t>Conditioning:</a:t>
            </a:r>
          </a:p>
          <a:p>
            <a:pPr algn="just"/>
            <a:r>
              <a:rPr lang="en-US" sz="2400" dirty="0" smtClean="0"/>
              <a:t>HCs </a:t>
            </a:r>
            <a:r>
              <a:rPr lang="en-US" sz="2400" dirty="0"/>
              <a:t>are </a:t>
            </a:r>
            <a:r>
              <a:rPr lang="en-US" sz="2400" dirty="0" smtClean="0"/>
              <a:t>used </a:t>
            </a:r>
            <a:r>
              <a:rPr lang="en-US" sz="2400" dirty="0"/>
              <a:t>as alternative refrigerants in room air conditioning systems </a:t>
            </a:r>
            <a:r>
              <a:rPr lang="en-US" sz="2400" dirty="0" smtClean="0"/>
              <a:t>in </a:t>
            </a:r>
            <a:r>
              <a:rPr lang="en-US" sz="2400" dirty="0"/>
              <a:t>India and China. </a:t>
            </a:r>
            <a:endParaRPr lang="en-US" sz="2400" dirty="0" smtClean="0"/>
          </a:p>
          <a:p>
            <a:pPr algn="just"/>
            <a:r>
              <a:rPr lang="en-US" sz="2400" dirty="0" smtClean="0"/>
              <a:t>For </a:t>
            </a:r>
            <a:r>
              <a:rPr lang="en-US" sz="2400" dirty="0"/>
              <a:t>larger systems, pure R32 with a medium-high GWP can be employed as alternative</a:t>
            </a:r>
            <a:r>
              <a:rPr lang="en-US" sz="2400" dirty="0" smtClean="0"/>
              <a:t>.</a:t>
            </a:r>
            <a:endParaRPr lang="en-US" sz="2400" b="1" u="sng" dirty="0"/>
          </a:p>
          <a:p>
            <a:pPr marL="0" indent="0">
              <a:buNone/>
            </a:pPr>
            <a:endParaRPr lang="en-US" sz="2800" b="1" u="sng" dirty="0" smtClean="0"/>
          </a:p>
          <a:p>
            <a:endParaRPr lang="en-US" sz="2800" b="1" u="sng" dirty="0" smtClean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429000"/>
            <a:ext cx="7772400" cy="25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HFC Alternatives (contd.)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For Chillers:</a:t>
            </a:r>
          </a:p>
          <a:p>
            <a:pPr marL="0" indent="0" algn="just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800" b="1" u="sng" dirty="0" smtClean="0"/>
          </a:p>
          <a:p>
            <a:endParaRPr lang="en-US" sz="2800" b="1" u="sng" dirty="0" smtClean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4163290"/>
            <a:ext cx="6657110" cy="2466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1577967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In chillers, the use of hydrocarbons and ammonia are safe and energy-efficient alternatives to HFCs and HCFCs. (both under moderate and high-ambient temperature conditions.)</a:t>
            </a:r>
          </a:p>
          <a:p>
            <a:pPr algn="just"/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Newly developed </a:t>
            </a:r>
            <a:r>
              <a:rPr lang="en-US" sz="2400" dirty="0" err="1"/>
              <a:t>hydrofluoroolefins</a:t>
            </a:r>
            <a:r>
              <a:rPr lang="en-US" sz="2400" dirty="0"/>
              <a:t> (HFOs) are already commercially available for use in very large (centrifugal) chillers.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HFC Alternatives (contd.)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289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Mobile Air </a:t>
            </a:r>
            <a:r>
              <a:rPr lang="en-US" sz="2800" b="1" u="sng" dirty="0" smtClean="0"/>
              <a:t>Conditioning:</a:t>
            </a:r>
          </a:p>
          <a:p>
            <a:pPr algn="just"/>
            <a:r>
              <a:rPr lang="en-US" sz="2400" dirty="0"/>
              <a:t>The refrigerant HFC-134a used so far in air conditioning of </a:t>
            </a:r>
            <a:r>
              <a:rPr lang="en-US" sz="2400" dirty="0" smtClean="0"/>
              <a:t>cars..</a:t>
            </a:r>
          </a:p>
          <a:p>
            <a:pPr algn="just"/>
            <a:r>
              <a:rPr lang="en-US" sz="2400" dirty="0" smtClean="0"/>
              <a:t>However, that </a:t>
            </a:r>
            <a:r>
              <a:rPr lang="en-US" sz="2400" dirty="0"/>
              <a:t>is being substituted in new car models as a consequence of the European Directive on mobile air-conditioning systems (MAC Directive</a:t>
            </a:r>
            <a:r>
              <a:rPr lang="en-US" sz="2400" dirty="0" smtClean="0"/>
              <a:t>).</a:t>
            </a:r>
          </a:p>
          <a:p>
            <a:pPr algn="just"/>
            <a:r>
              <a:rPr lang="en-US" sz="2400" dirty="0"/>
              <a:t>Alternative </a:t>
            </a:r>
            <a:r>
              <a:rPr lang="en-US" sz="2400" dirty="0" smtClean="0"/>
              <a:t>refrigerant s including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and the </a:t>
            </a:r>
            <a:r>
              <a:rPr lang="en-US" sz="2400" dirty="0" smtClean="0"/>
              <a:t>HFO (R1234yf) been introduced </a:t>
            </a:r>
            <a:r>
              <a:rPr lang="en-US" sz="2400" dirty="0"/>
              <a:t>in certain car models recently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just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800" b="1" u="sng" dirty="0" smtClean="0"/>
          </a:p>
          <a:p>
            <a:endParaRPr lang="en-US" sz="2800" b="1" u="sng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4495800"/>
            <a:ext cx="6553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1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Global Scenario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23275"/>
            <a:ext cx="2176462" cy="2176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12" y="4953000"/>
            <a:ext cx="1717013" cy="1717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85900"/>
            <a:ext cx="1910026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26" y="3124200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28" y="4434841"/>
            <a:ext cx="2202872" cy="2423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71800"/>
            <a:ext cx="3143250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34841"/>
            <a:ext cx="2143125" cy="213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124200"/>
            <a:ext cx="3184814" cy="876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1430573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number of global companies that are already making the transition away from HFCs report significant gains in energy efficiency.</a:t>
            </a:r>
          </a:p>
        </p:txBody>
      </p:sp>
    </p:spTree>
    <p:extLst>
      <p:ext uri="{BB962C8B-B14F-4D97-AF65-F5344CB8AC3E}">
        <p14:creationId xmlns:p14="http://schemas.microsoft.com/office/powerpoint/2010/main" val="14700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4873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Case Study-1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599"/>
            <a:ext cx="4724400" cy="54864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rgbClr val="002060"/>
                </a:solidFill>
              </a:rPr>
              <a:t>Godrej &amp; Boyce HC-290 room A/Cs in </a:t>
            </a:r>
            <a:r>
              <a:rPr lang="en-US" sz="3300" b="1" dirty="0" smtClean="0">
                <a:solidFill>
                  <a:srgbClr val="002060"/>
                </a:solidFill>
              </a:rPr>
              <a:t>India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Indian appliance manufacturer </a:t>
            </a:r>
            <a:r>
              <a:rPr lang="en-US" sz="2800" dirty="0" smtClean="0"/>
              <a:t>developed </a:t>
            </a:r>
            <a:r>
              <a:rPr lang="en-US" sz="2800" dirty="0"/>
              <a:t>the R-290 AC for India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Godrej choose HC-290 for its superior thermodynamic properties at high ambient temperatures compared to HFC-410a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Godrej, with the support of GIZ, designed 1.0 and 1.5 ton R-290 based </a:t>
            </a:r>
            <a:r>
              <a:rPr lang="en-US" sz="2800" dirty="0" smtClean="0"/>
              <a:t>A/Cs.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72125" y="1066800"/>
            <a:ext cx="2733675" cy="6000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05475" y="1752600"/>
            <a:ext cx="2676525" cy="6000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181600" y="2514600"/>
            <a:ext cx="3828415" cy="125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9477" y="4114800"/>
            <a:ext cx="38505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These are sold at prices comparable to room A/Cs with the same energy rating based on HCFC-22, HFC-410a and HFC-32.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Case </a:t>
            </a:r>
            <a:r>
              <a:rPr lang="en-US" sz="3200" b="1" dirty="0" smtClean="0"/>
              <a:t>Study-1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864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Godrej </a:t>
            </a:r>
            <a:r>
              <a:rPr lang="en-US" sz="2800" dirty="0"/>
              <a:t>has sold over 100,000 HC-290 room A/Cs manufactured in a facility with a production capacity of 180,000 R-290 based A/Cs per year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Achieved </a:t>
            </a:r>
            <a:r>
              <a:rPr lang="en-US" sz="2800" dirty="0"/>
              <a:t>the highest (five star) energy efficiency rating awarded by India’s Bureau of Energy Efficiency (BEE) 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68"/>
            <a:ext cx="82296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Case </a:t>
            </a:r>
            <a:r>
              <a:rPr lang="en-US" sz="4000" b="1" dirty="0" smtClean="0"/>
              <a:t>Study-2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1215"/>
            <a:ext cx="8763000" cy="5486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Coca-Cola’s HFC free </a:t>
            </a:r>
            <a:r>
              <a:rPr lang="en-US" b="1" dirty="0" smtClean="0">
                <a:solidFill>
                  <a:srgbClr val="002060"/>
                </a:solidFill>
              </a:rPr>
              <a:t>Cooler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Coca </a:t>
            </a:r>
            <a:r>
              <a:rPr lang="en-US" sz="2800" dirty="0"/>
              <a:t>Cola Company is </a:t>
            </a:r>
            <a:r>
              <a:rPr lang="en-US" sz="2800" dirty="0" smtClean="0"/>
              <a:t>gradually phasing </a:t>
            </a:r>
            <a:r>
              <a:rPr lang="en-US" sz="2800" dirty="0"/>
              <a:t>out the use of HFC refrigerants in our cold-drink equipment across their global value chain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Upto </a:t>
            </a:r>
            <a:r>
              <a:rPr lang="en-US" sz="2800" dirty="0"/>
              <a:t>2014, The Coca-Cola Company </a:t>
            </a:r>
            <a:r>
              <a:rPr lang="en-US" sz="2800" dirty="0" smtClean="0"/>
              <a:t>has installed </a:t>
            </a:r>
            <a:r>
              <a:rPr lang="en-US" sz="2800" dirty="0"/>
              <a:t>1 </a:t>
            </a:r>
            <a:r>
              <a:rPr lang="en-US" sz="2800" dirty="0" smtClean="0"/>
              <a:t>million </a:t>
            </a:r>
            <a:r>
              <a:rPr lang="en-US" sz="2800" dirty="0" err="1"/>
              <a:t>hydrofluorocarbon</a:t>
            </a:r>
            <a:r>
              <a:rPr lang="en-US" sz="2800" dirty="0"/>
              <a:t> (HFC)-free </a:t>
            </a:r>
            <a:r>
              <a:rPr lang="en-US" sz="2800" dirty="0" smtClean="0"/>
              <a:t>cooler </a:t>
            </a:r>
            <a:r>
              <a:rPr lang="en-US" sz="2800" dirty="0"/>
              <a:t>using natural refrigerant in the </a:t>
            </a:r>
            <a:r>
              <a:rPr lang="en-US" sz="2800" dirty="0" smtClean="0"/>
              <a:t>marketplace.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This has prevented </a:t>
            </a:r>
            <a:r>
              <a:rPr lang="en-US" sz="2800" dirty="0"/>
              <a:t>the emission of 5.25 million metric tons of CO2 over 10 years.</a:t>
            </a:r>
          </a:p>
          <a:p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68"/>
            <a:ext cx="82296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Case </a:t>
            </a:r>
            <a:r>
              <a:rPr lang="en-US" sz="4000" b="1" dirty="0" smtClean="0"/>
              <a:t>Study-2 (contd.)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1214"/>
            <a:ext cx="8763000" cy="5888185"/>
          </a:xfrm>
        </p:spPr>
        <p:txBody>
          <a:bodyPr>
            <a:normAutofit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Coca-Cola </a:t>
            </a:r>
            <a:r>
              <a:rPr lang="en-US" sz="2800" dirty="0"/>
              <a:t>has improved its cooling equipment energy efficiency by 40 percent since 2000; </a:t>
            </a:r>
            <a:endParaRPr lang="en-US" sz="2800" dirty="0" smtClean="0"/>
          </a:p>
          <a:p>
            <a:pPr algn="just"/>
            <a:r>
              <a:rPr lang="en-US" sz="2800" dirty="0"/>
              <a:t>eliminated 75 percent of direct greenhouse gas (GHG) emissions by transitioning to HFC-free insulation foam for new equipment.</a:t>
            </a:r>
          </a:p>
          <a:p>
            <a:r>
              <a:rPr lang="en-US" sz="2800" dirty="0"/>
              <a:t>In 2013, Coca-Cola placed approximately 230,000 units of HFC-free equipment, bringing the global total to 1 million. </a:t>
            </a:r>
            <a:endParaRPr lang="en-US" sz="2800" dirty="0" smtClean="0"/>
          </a:p>
          <a:p>
            <a:r>
              <a:rPr lang="en-US" sz="2800" dirty="0"/>
              <a:t>Together with its bottling partners, the Coca-Cola system has established a goal that all new cold-drink equipment will be HFC-free by 2015. </a:t>
            </a:r>
            <a:endParaRPr lang="en-US" sz="2800" b="1" dirty="0" smtClean="0"/>
          </a:p>
          <a:p>
            <a:pPr marL="0" indent="0" algn="ctr">
              <a:buNone/>
            </a:pPr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Montreal Protocol- History &amp; Success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226784"/>
            <a:ext cx="4724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Because of measures taken under the Montreal Protocol, emissions of ODS are falling and the ozone layer is expected to be fully healed near the middle of the 21st century.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9142" y="1168569"/>
            <a:ext cx="350765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98 percent of the production and consumption of ODSs have been phased out. The ozone layer is projected to recover to its pre-Antarctic ozone holes state over the next 50 years and to its pre-industrial state in about 500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47244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 </a:t>
            </a:r>
            <a:r>
              <a:rPr lang="en-US" sz="2000" dirty="0" smtClean="0"/>
              <a:t>1985, </a:t>
            </a:r>
            <a:r>
              <a:rPr lang="en-US" sz="2000" dirty="0"/>
              <a:t>the Vienna Convention established mechanisms for international co-operation in research into the ozone layer and the effects of ozone depleting chemicals (ODCs). </a:t>
            </a:r>
            <a:r>
              <a:rPr lang="en-US" sz="2000" dirty="0" smtClean="0"/>
              <a:t>On </a:t>
            </a:r>
            <a:r>
              <a:rPr lang="en-US" sz="2000" dirty="0"/>
              <a:t>the basis of the Vienna Convention, </a:t>
            </a:r>
            <a:r>
              <a:rPr lang="en-US" sz="2000" b="1" dirty="0"/>
              <a:t>the Montreal Protocol on Substances that Deplete the Ozone Layer was negotiated and signed by 24 countries and by the European Economic Community in September 1987.</a:t>
            </a:r>
            <a:r>
              <a:rPr lang="en-US" sz="2000" dirty="0"/>
              <a:t> The Protocol called for the Parties to phase down the use of CFCs, </a:t>
            </a:r>
            <a:r>
              <a:rPr lang="en-US" sz="2000" dirty="0" err="1"/>
              <a:t>halons</a:t>
            </a:r>
            <a:r>
              <a:rPr lang="en-US" sz="2000" dirty="0"/>
              <a:t> and other man-made ODCs.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54" y="3810001"/>
            <a:ext cx="3747246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781174"/>
            <a:ext cx="7391400" cy="43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64" y="45493"/>
            <a:ext cx="8229600" cy="71650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Bangladesh Current Situation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8143164" cy="1676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“</a:t>
            </a:r>
            <a:r>
              <a:rPr lang="en-US" sz="2000" dirty="0"/>
              <a:t>Bangladesh</a:t>
            </a:r>
            <a:r>
              <a:rPr lang="en-US" sz="2000" dirty="0" smtClean="0"/>
              <a:t> </a:t>
            </a:r>
            <a:r>
              <a:rPr lang="en-US" sz="2000" dirty="0"/>
              <a:t>is partner of the Climate and Clean Air Coalition to Reduce Short-Lived Climate Pollutants (CCAC</a:t>
            </a:r>
            <a:r>
              <a:rPr lang="en-US" sz="2000" dirty="0" smtClean="0"/>
              <a:t>), </a:t>
            </a:r>
            <a:r>
              <a:rPr lang="en-US" sz="2000" dirty="0"/>
              <a:t>an initiative of the United Nations Environment </a:t>
            </a:r>
            <a:r>
              <a:rPr lang="en-US" sz="2000" dirty="0" smtClean="0"/>
              <a:t>Programme (UNEP) </a:t>
            </a:r>
            <a:r>
              <a:rPr lang="en-US" sz="2000" dirty="0"/>
              <a:t>and a group of countries launched in 2012 for a collective action to reduce short-lived climate pollutants (SLCPs) such as black carbon (soot), methane and some </a:t>
            </a:r>
            <a:r>
              <a:rPr lang="en-US" sz="2000" dirty="0" err="1"/>
              <a:t>hydrofluorocarbons</a:t>
            </a:r>
            <a:r>
              <a:rPr lang="en-US" sz="2000" dirty="0"/>
              <a:t> (HFC</a:t>
            </a:r>
            <a:r>
              <a:rPr lang="en-US" sz="2000" dirty="0" smtClean="0"/>
              <a:t>).”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81431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Bangladesh ratified the United Nations Framework Convention for Climate Change (UNFCCC) and the Kyoto </a:t>
            </a:r>
            <a:r>
              <a:rPr lang="en-US" sz="2000" dirty="0" smtClean="0"/>
              <a:t>Protocol.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814316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Bangladesh accessed to the Montreal Protocol on 2nd August 1990 and ratified its subsequent amendments. It established an “Ozone Cell” in the Department of Environment. It undertook a reconnaissance study on import and consumption of ODSs in 1993.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416314"/>
            <a:ext cx="81431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Bangladesh has made its National Phase-out Plan targeting Zero import of CFC's in 2010.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763161"/>
            <a:ext cx="8146576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good news is that HFC alternatives are already been introduced in Bangladesh. Though the quantity is very less (~1%), R600a (</a:t>
            </a:r>
            <a:r>
              <a:rPr lang="en-US" sz="2000" b="1" dirty="0" err="1" smtClean="0"/>
              <a:t>Isobutane</a:t>
            </a:r>
            <a:r>
              <a:rPr lang="en-US" sz="2000" b="1" dirty="0" smtClean="0"/>
              <a:t>) is  been used in few sectors from 2015-16.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23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22"/>
            <a:ext cx="8229600" cy="7460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Movements of Bangladesh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2200" dirty="0"/>
              <a:t>On 2 August, 1990, Bangladesh signed the Montreal protocol.</a:t>
            </a:r>
          </a:p>
          <a:p>
            <a:pPr lvl="0"/>
            <a:r>
              <a:rPr lang="en-US" sz="2200" dirty="0"/>
              <a:t>Amendments of the protocol from London, Copenhagen, Montreal and Beijing been approved in 1994, 2000, 2001 and 2010 respectively. </a:t>
            </a:r>
          </a:p>
          <a:p>
            <a:pPr lvl="0"/>
            <a:r>
              <a:rPr lang="en-US" sz="2200" dirty="0"/>
              <a:t>In the period of 1995-2015, a nationwide survey has been carried out to determine the consumption of ozone depleting substances (ODS). </a:t>
            </a:r>
          </a:p>
          <a:p>
            <a:pPr lvl="0"/>
            <a:r>
              <a:rPr lang="en-US" sz="2200" dirty="0"/>
              <a:t>The usage of CFC has been completely phased out in 2012.</a:t>
            </a:r>
          </a:p>
          <a:p>
            <a:pPr lvl="0"/>
            <a:r>
              <a:rPr lang="en-US" sz="2200" dirty="0"/>
              <a:t>The usage of HCFC-22 started massively in 2012 due to the increasing use of air cooler.</a:t>
            </a:r>
          </a:p>
          <a:p>
            <a:pPr lvl="0"/>
            <a:r>
              <a:rPr lang="en-US" sz="2200" dirty="0"/>
              <a:t>In 2013, Bangladesh completely phased out the use of HCFC-141b from the foam sector and started using </a:t>
            </a:r>
            <a:r>
              <a:rPr lang="en-US" sz="2200" dirty="0" err="1"/>
              <a:t>Cyclopentane</a:t>
            </a:r>
            <a:r>
              <a:rPr lang="en-US" sz="2200" dirty="0"/>
              <a:t> as an eco-friendly alternate technology. </a:t>
            </a:r>
          </a:p>
          <a:p>
            <a:pPr lvl="0"/>
            <a:r>
              <a:rPr lang="en-US" sz="2200" dirty="0"/>
              <a:t>In 2015, Bangladesh reduced the use of HCFC by 10% which was one of </a:t>
            </a:r>
            <a:r>
              <a:rPr lang="en-US" sz="2200" dirty="0" smtClean="0"/>
              <a:t>the </a:t>
            </a:r>
            <a:r>
              <a:rPr lang="en-US" sz="2200" dirty="0"/>
              <a:t>targets of Montreal </a:t>
            </a:r>
            <a:r>
              <a:rPr lang="en-US" sz="2200" dirty="0" smtClean="0"/>
              <a:t>Protocol.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1221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64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Future Strategies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2" y="1157287"/>
            <a:ext cx="8700258" cy="569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5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Challenges to Overcome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make people aware about the impact of HFCs on climate</a:t>
            </a:r>
          </a:p>
          <a:p>
            <a:r>
              <a:rPr lang="en-US" dirty="0" smtClean="0"/>
              <a:t>To encourage people about using new alternatives</a:t>
            </a:r>
          </a:p>
          <a:p>
            <a:r>
              <a:rPr lang="en-US" dirty="0" smtClean="0"/>
              <a:t>To ensure govt. participation in phasing down of HFC consumption</a:t>
            </a:r>
          </a:p>
          <a:p>
            <a:r>
              <a:rPr lang="en-US" dirty="0" smtClean="0"/>
              <a:t>To develop R&amp;D for enhancing knowledge on HFC alternatives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36" y="4038228"/>
            <a:ext cx="1924319" cy="2667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53" y="1352186"/>
            <a:ext cx="1876687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Thank you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4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0" y="838199"/>
            <a:ext cx="8284140" cy="49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ODS Phase out Process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0688"/>
            <a:ext cx="8062325" cy="4405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04800"/>
            <a:ext cx="8915401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Global trends of Refrigerant Consumption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00200"/>
            <a:ext cx="891760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Global Trends of CO</a:t>
            </a:r>
            <a:r>
              <a:rPr lang="en-US" sz="2000" dirty="0" smtClean="0">
                <a:solidFill>
                  <a:srgbClr val="00B050"/>
                </a:solidFill>
              </a:rPr>
              <a:t>2</a:t>
            </a:r>
            <a:r>
              <a:rPr lang="en-US" sz="4000" dirty="0" smtClean="0">
                <a:solidFill>
                  <a:srgbClr val="00B050"/>
                </a:solidFill>
              </a:rPr>
              <a:t> Emissions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" y="1417638"/>
            <a:ext cx="9018772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32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000" dirty="0" smtClean="0"/>
              <a:t>Introduction</a:t>
            </a:r>
            <a:r>
              <a:rPr lang="en-US" dirty="0" smtClean="0"/>
              <a:t> of HFCs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Under Montreal Protocol, CFCs </a:t>
            </a:r>
            <a:r>
              <a:rPr lang="en-US" dirty="0"/>
              <a:t>and HCFCs </a:t>
            </a:r>
            <a:r>
              <a:rPr lang="en-US" dirty="0" smtClean="0"/>
              <a:t>were replaced with </a:t>
            </a:r>
            <a:r>
              <a:rPr lang="en-US" dirty="0"/>
              <a:t>other chemicals such as HFCs, with the eventual aim of developing chemicals and technologies that are ozone-layer-safe and also benign to climate.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297364"/>
            <a:ext cx="1600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882E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R134a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17376"/>
            <a:ext cx="1600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882E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R152a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64340" y="4245114"/>
            <a:ext cx="161726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882E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R407C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438240"/>
            <a:ext cx="1676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882E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 404a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566848" y="4321314"/>
            <a:ext cx="181515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882E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 410A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92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HFCs &amp; its Use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1" y="1600200"/>
            <a:ext cx="8686800" cy="4892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1819</Words>
  <Application>Microsoft Office PowerPoint</Application>
  <PresentationFormat>On-screen Show (4:3)</PresentationFormat>
  <Paragraphs>195</Paragraphs>
  <Slides>35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</vt:lpstr>
      <vt:lpstr>Chemical Refrigerants- ODS</vt:lpstr>
      <vt:lpstr>Montreal Protocol- History &amp; Success</vt:lpstr>
      <vt:lpstr>PowerPoint Presentation</vt:lpstr>
      <vt:lpstr>ODS Phase out Process</vt:lpstr>
      <vt:lpstr>Global trends of Refrigerant Consumption</vt:lpstr>
      <vt:lpstr>Global Trends of CO2 Emissions</vt:lpstr>
      <vt:lpstr>Introduction of HFCs</vt:lpstr>
      <vt:lpstr>HFCs &amp; its Use</vt:lpstr>
      <vt:lpstr> HFC &amp; Global Warming </vt:lpstr>
      <vt:lpstr>HFCs &amp; GWP</vt:lpstr>
      <vt:lpstr>Global HFC Emissions Without Control</vt:lpstr>
      <vt:lpstr>HFC Consumption in Bangladesh</vt:lpstr>
      <vt:lpstr>Consumption Trend of R134a in Bangladesh (Source ODS CELL)</vt:lpstr>
      <vt:lpstr>HFC Consumption by Sector in Bangladesh</vt:lpstr>
      <vt:lpstr>PowerPoint Presentation</vt:lpstr>
      <vt:lpstr>Looking for Solution</vt:lpstr>
      <vt:lpstr>HFC Alternatives (contd.)</vt:lpstr>
      <vt:lpstr>HFC Alternatives (contd.)</vt:lpstr>
      <vt:lpstr>HFC Alternatives (contd.)</vt:lpstr>
      <vt:lpstr>HFC Alternatives (contd.)</vt:lpstr>
      <vt:lpstr>HFC Alternatives (contd.)</vt:lpstr>
      <vt:lpstr>HFC Alternatives (contd.)</vt:lpstr>
      <vt:lpstr>HFC Alternatives (contd.)</vt:lpstr>
      <vt:lpstr>Global Scenario</vt:lpstr>
      <vt:lpstr>Case Study-1</vt:lpstr>
      <vt:lpstr>Case Study-1 (Contd.)</vt:lpstr>
      <vt:lpstr>Case Study-2</vt:lpstr>
      <vt:lpstr>Case Study-2 (contd.)</vt:lpstr>
      <vt:lpstr>PowerPoint Presentation</vt:lpstr>
      <vt:lpstr>Bangladesh Current Situation</vt:lpstr>
      <vt:lpstr>Movements of Bangladesh</vt:lpstr>
      <vt:lpstr>Future Strategies</vt:lpstr>
      <vt:lpstr>Challenges to Overcome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Akhter Katha</dc:creator>
  <cp:lastModifiedBy>Jessica Dator Bercilla</cp:lastModifiedBy>
  <cp:revision>50</cp:revision>
  <dcterms:created xsi:type="dcterms:W3CDTF">2006-08-16T00:00:00Z</dcterms:created>
  <dcterms:modified xsi:type="dcterms:W3CDTF">2017-01-03T06:01:00Z</dcterms:modified>
</cp:coreProperties>
</file>