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94EBB2-223B-45B0-AFE2-9A0CE72ED61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43942D-27C7-48AB-B649-FBECA223A6C3}">
      <dgm:prSet phldrT="[Text]"/>
      <dgm:spPr/>
      <dgm:t>
        <a:bodyPr/>
        <a:lstStyle/>
        <a:p>
          <a:r>
            <a:rPr lang="en-US" dirty="0" smtClean="0"/>
            <a:t>GHGs</a:t>
          </a:r>
          <a:endParaRPr lang="en-US" dirty="0"/>
        </a:p>
      </dgm:t>
    </dgm:pt>
    <dgm:pt modelId="{1474D7B0-B9BF-4DAF-BDA5-1AE0AA66F9A5}" type="parTrans" cxnId="{A2103E22-D05D-4EDC-AC71-5F14613E056B}">
      <dgm:prSet/>
      <dgm:spPr/>
      <dgm:t>
        <a:bodyPr/>
        <a:lstStyle/>
        <a:p>
          <a:endParaRPr lang="en-US"/>
        </a:p>
      </dgm:t>
    </dgm:pt>
    <dgm:pt modelId="{4E557FB7-35FC-4B3E-ADEE-A32D856BB1D7}" type="sibTrans" cxnId="{A2103E22-D05D-4EDC-AC71-5F14613E056B}">
      <dgm:prSet/>
      <dgm:spPr/>
      <dgm:t>
        <a:bodyPr/>
        <a:lstStyle/>
        <a:p>
          <a:endParaRPr lang="en-US"/>
        </a:p>
      </dgm:t>
    </dgm:pt>
    <dgm:pt modelId="{61F60B13-DA81-41E7-BDB6-7EE017A5B641}">
      <dgm:prSet phldrT="[Text]"/>
      <dgm:spPr/>
      <dgm:t>
        <a:bodyPr/>
        <a:lstStyle/>
        <a:p>
          <a:r>
            <a:rPr lang="en-US" dirty="0" smtClean="0"/>
            <a:t>UNFCCC</a:t>
          </a:r>
          <a:endParaRPr lang="en-US" dirty="0"/>
        </a:p>
      </dgm:t>
    </dgm:pt>
    <dgm:pt modelId="{533F9A7A-DCDC-45E7-AD81-EA18188644FE}" type="parTrans" cxnId="{7F572402-A1D5-4D18-986A-710B579281CF}">
      <dgm:prSet/>
      <dgm:spPr/>
      <dgm:t>
        <a:bodyPr/>
        <a:lstStyle/>
        <a:p>
          <a:endParaRPr lang="en-US"/>
        </a:p>
      </dgm:t>
    </dgm:pt>
    <dgm:pt modelId="{6609B852-D1CA-4AFD-8D86-F80AD2FDF9E7}" type="sibTrans" cxnId="{7F572402-A1D5-4D18-986A-710B579281CF}">
      <dgm:prSet/>
      <dgm:spPr/>
      <dgm:t>
        <a:bodyPr/>
        <a:lstStyle/>
        <a:p>
          <a:endParaRPr lang="en-US"/>
        </a:p>
      </dgm:t>
    </dgm:pt>
    <dgm:pt modelId="{ED460DCC-DD14-4F60-8D2A-52971F58333A}">
      <dgm:prSet phldrT="[Text]"/>
      <dgm:spPr/>
      <dgm:t>
        <a:bodyPr/>
        <a:lstStyle/>
        <a:p>
          <a:r>
            <a:rPr lang="en-US" dirty="0" smtClean="0"/>
            <a:t>Kyoto Protocol</a:t>
          </a:r>
          <a:endParaRPr lang="en-US" dirty="0"/>
        </a:p>
      </dgm:t>
    </dgm:pt>
    <dgm:pt modelId="{A3155D0E-57FE-413C-953A-C01D3EEE78BB}" type="parTrans" cxnId="{FFCFF965-810D-46FC-B524-74010CE77563}">
      <dgm:prSet/>
      <dgm:spPr/>
      <dgm:t>
        <a:bodyPr/>
        <a:lstStyle/>
        <a:p>
          <a:endParaRPr lang="en-US"/>
        </a:p>
      </dgm:t>
    </dgm:pt>
    <dgm:pt modelId="{67AEE73C-30F5-4B3E-AA55-7AE9233127DE}" type="sibTrans" cxnId="{FFCFF965-810D-46FC-B524-74010CE77563}">
      <dgm:prSet/>
      <dgm:spPr/>
      <dgm:t>
        <a:bodyPr/>
        <a:lstStyle/>
        <a:p>
          <a:endParaRPr lang="en-US"/>
        </a:p>
      </dgm:t>
    </dgm:pt>
    <dgm:pt modelId="{2B5E789F-3301-42E5-8369-7A1F8A646802}">
      <dgm:prSet phldrT="[Text]"/>
      <dgm:spPr/>
      <dgm:t>
        <a:bodyPr/>
        <a:lstStyle/>
        <a:p>
          <a:r>
            <a:rPr lang="en-US" dirty="0" smtClean="0"/>
            <a:t>Paris Agreement</a:t>
          </a:r>
          <a:endParaRPr lang="en-US" dirty="0"/>
        </a:p>
      </dgm:t>
    </dgm:pt>
    <dgm:pt modelId="{EAB3FE63-8C45-46F6-BAE8-64591E301CBD}" type="parTrans" cxnId="{761A2D14-0FC5-433C-8D35-6DCE847B5BDF}">
      <dgm:prSet/>
      <dgm:spPr/>
      <dgm:t>
        <a:bodyPr/>
        <a:lstStyle/>
        <a:p>
          <a:endParaRPr lang="en-US"/>
        </a:p>
      </dgm:t>
    </dgm:pt>
    <dgm:pt modelId="{6986C53A-39D0-4C05-A2E5-9228E338C3D1}" type="sibTrans" cxnId="{761A2D14-0FC5-433C-8D35-6DCE847B5BDF}">
      <dgm:prSet/>
      <dgm:spPr/>
      <dgm:t>
        <a:bodyPr/>
        <a:lstStyle/>
        <a:p>
          <a:endParaRPr lang="en-US"/>
        </a:p>
      </dgm:t>
    </dgm:pt>
    <dgm:pt modelId="{D31144F2-76B9-4C83-A047-E313D2FCAFA0}" type="pres">
      <dgm:prSet presAssocID="{7294EBB2-223B-45B0-AFE2-9A0CE72ED61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AC6B3C-1FD0-470B-912C-CBFBB604894E}" type="pres">
      <dgm:prSet presAssocID="{7143942D-27C7-48AB-B649-FBECA223A6C3}" presName="centerShape" presStyleLbl="node0" presStyleIdx="0" presStyleCnt="1"/>
      <dgm:spPr/>
      <dgm:t>
        <a:bodyPr/>
        <a:lstStyle/>
        <a:p>
          <a:endParaRPr lang="en-US"/>
        </a:p>
      </dgm:t>
    </dgm:pt>
    <dgm:pt modelId="{FB4BCADA-AE1C-46F7-AA4F-888086602D38}" type="pres">
      <dgm:prSet presAssocID="{533F9A7A-DCDC-45E7-AD81-EA18188644FE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D5C0D27F-2FDD-46C9-AC43-D02C35207D7F}" type="pres">
      <dgm:prSet presAssocID="{61F60B13-DA81-41E7-BDB6-7EE017A5B6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7C2B3-1DFD-4C36-B517-C1B40E42140F}" type="pres">
      <dgm:prSet presAssocID="{A3155D0E-57FE-413C-953A-C01D3EEE78BB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7590D1B1-B0FE-444B-B224-D8E97FAD9AA1}" type="pres">
      <dgm:prSet presAssocID="{ED460DCC-DD14-4F60-8D2A-52971F58333A}" presName="node" presStyleLbl="node1" presStyleIdx="1" presStyleCnt="3" custRadScaleRad="104213" custRadScaleInc="-25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4F521-E214-4C78-AD2F-1A9E38EFE65B}" type="pres">
      <dgm:prSet presAssocID="{EAB3FE63-8C45-46F6-BAE8-64591E301CBD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43DD234F-1462-4BB1-BB4A-0AF7FA4453F2}" type="pres">
      <dgm:prSet presAssocID="{2B5E789F-3301-42E5-8369-7A1F8A6468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D7A84-2337-4168-86D7-F0EB65468FAB}" type="presOf" srcId="{2B5E789F-3301-42E5-8369-7A1F8A646802}" destId="{43DD234F-1462-4BB1-BB4A-0AF7FA4453F2}" srcOrd="0" destOrd="0" presId="urn:microsoft.com/office/officeart/2005/8/layout/radial4"/>
    <dgm:cxn modelId="{A2103E22-D05D-4EDC-AC71-5F14613E056B}" srcId="{7294EBB2-223B-45B0-AFE2-9A0CE72ED61B}" destId="{7143942D-27C7-48AB-B649-FBECA223A6C3}" srcOrd="0" destOrd="0" parTransId="{1474D7B0-B9BF-4DAF-BDA5-1AE0AA66F9A5}" sibTransId="{4E557FB7-35FC-4B3E-ADEE-A32D856BB1D7}"/>
    <dgm:cxn modelId="{1DBE25A7-042F-4D2E-8E70-238429DE5496}" type="presOf" srcId="{61F60B13-DA81-41E7-BDB6-7EE017A5B641}" destId="{D5C0D27F-2FDD-46C9-AC43-D02C35207D7F}" srcOrd="0" destOrd="0" presId="urn:microsoft.com/office/officeart/2005/8/layout/radial4"/>
    <dgm:cxn modelId="{FFCFF965-810D-46FC-B524-74010CE77563}" srcId="{7143942D-27C7-48AB-B649-FBECA223A6C3}" destId="{ED460DCC-DD14-4F60-8D2A-52971F58333A}" srcOrd="1" destOrd="0" parTransId="{A3155D0E-57FE-413C-953A-C01D3EEE78BB}" sibTransId="{67AEE73C-30F5-4B3E-AA55-7AE9233127DE}"/>
    <dgm:cxn modelId="{FBE7B767-4DCE-4AD3-AA08-43671FAC84CC}" type="presOf" srcId="{EAB3FE63-8C45-46F6-BAE8-64591E301CBD}" destId="{DD24F521-E214-4C78-AD2F-1A9E38EFE65B}" srcOrd="0" destOrd="0" presId="urn:microsoft.com/office/officeart/2005/8/layout/radial4"/>
    <dgm:cxn modelId="{49CE7CD1-ACB0-448D-83BB-7B177F797453}" type="presOf" srcId="{7294EBB2-223B-45B0-AFE2-9A0CE72ED61B}" destId="{D31144F2-76B9-4C83-A047-E313D2FCAFA0}" srcOrd="0" destOrd="0" presId="urn:microsoft.com/office/officeart/2005/8/layout/radial4"/>
    <dgm:cxn modelId="{9BD5E6E9-C5A1-4427-8906-23FD0F0E0793}" type="presOf" srcId="{ED460DCC-DD14-4F60-8D2A-52971F58333A}" destId="{7590D1B1-B0FE-444B-B224-D8E97FAD9AA1}" srcOrd="0" destOrd="0" presId="urn:microsoft.com/office/officeart/2005/8/layout/radial4"/>
    <dgm:cxn modelId="{007E5FEB-5FA0-4993-90B6-876A88E6985F}" type="presOf" srcId="{533F9A7A-DCDC-45E7-AD81-EA18188644FE}" destId="{FB4BCADA-AE1C-46F7-AA4F-888086602D38}" srcOrd="0" destOrd="0" presId="urn:microsoft.com/office/officeart/2005/8/layout/radial4"/>
    <dgm:cxn modelId="{F0FADE40-B715-48D0-8055-CB63AB25C505}" type="presOf" srcId="{A3155D0E-57FE-413C-953A-C01D3EEE78BB}" destId="{5437C2B3-1DFD-4C36-B517-C1B40E42140F}" srcOrd="0" destOrd="0" presId="urn:microsoft.com/office/officeart/2005/8/layout/radial4"/>
    <dgm:cxn modelId="{7F572402-A1D5-4D18-986A-710B579281CF}" srcId="{7143942D-27C7-48AB-B649-FBECA223A6C3}" destId="{61F60B13-DA81-41E7-BDB6-7EE017A5B641}" srcOrd="0" destOrd="0" parTransId="{533F9A7A-DCDC-45E7-AD81-EA18188644FE}" sibTransId="{6609B852-D1CA-4AFD-8D86-F80AD2FDF9E7}"/>
    <dgm:cxn modelId="{761A2D14-0FC5-433C-8D35-6DCE847B5BDF}" srcId="{7143942D-27C7-48AB-B649-FBECA223A6C3}" destId="{2B5E789F-3301-42E5-8369-7A1F8A646802}" srcOrd="2" destOrd="0" parTransId="{EAB3FE63-8C45-46F6-BAE8-64591E301CBD}" sibTransId="{6986C53A-39D0-4C05-A2E5-9228E338C3D1}"/>
    <dgm:cxn modelId="{006DFB3D-1EB0-403A-ABF1-3258589EFB1D}" type="presOf" srcId="{7143942D-27C7-48AB-B649-FBECA223A6C3}" destId="{F0AC6B3C-1FD0-470B-912C-CBFBB604894E}" srcOrd="0" destOrd="0" presId="urn:microsoft.com/office/officeart/2005/8/layout/radial4"/>
    <dgm:cxn modelId="{432CF491-6F0F-4743-AF1F-89D5E06BB051}" type="presParOf" srcId="{D31144F2-76B9-4C83-A047-E313D2FCAFA0}" destId="{F0AC6B3C-1FD0-470B-912C-CBFBB604894E}" srcOrd="0" destOrd="0" presId="urn:microsoft.com/office/officeart/2005/8/layout/radial4"/>
    <dgm:cxn modelId="{02879DB9-8F20-45F7-AD59-92CD418F4641}" type="presParOf" srcId="{D31144F2-76B9-4C83-A047-E313D2FCAFA0}" destId="{FB4BCADA-AE1C-46F7-AA4F-888086602D38}" srcOrd="1" destOrd="0" presId="urn:microsoft.com/office/officeart/2005/8/layout/radial4"/>
    <dgm:cxn modelId="{5363D893-CAFD-499B-A1F5-D1755DFC8084}" type="presParOf" srcId="{D31144F2-76B9-4C83-A047-E313D2FCAFA0}" destId="{D5C0D27F-2FDD-46C9-AC43-D02C35207D7F}" srcOrd="2" destOrd="0" presId="urn:microsoft.com/office/officeart/2005/8/layout/radial4"/>
    <dgm:cxn modelId="{CB019080-39C8-43F7-A660-A893C969FD73}" type="presParOf" srcId="{D31144F2-76B9-4C83-A047-E313D2FCAFA0}" destId="{5437C2B3-1DFD-4C36-B517-C1B40E42140F}" srcOrd="3" destOrd="0" presId="urn:microsoft.com/office/officeart/2005/8/layout/radial4"/>
    <dgm:cxn modelId="{0DBA3ED8-5C5F-4324-9B46-BDB299AEC5DC}" type="presParOf" srcId="{D31144F2-76B9-4C83-A047-E313D2FCAFA0}" destId="{7590D1B1-B0FE-444B-B224-D8E97FAD9AA1}" srcOrd="4" destOrd="0" presId="urn:microsoft.com/office/officeart/2005/8/layout/radial4"/>
    <dgm:cxn modelId="{F13F0174-B84D-48EA-85A3-9B4F9A3E339B}" type="presParOf" srcId="{D31144F2-76B9-4C83-A047-E313D2FCAFA0}" destId="{DD24F521-E214-4C78-AD2F-1A9E38EFE65B}" srcOrd="5" destOrd="0" presId="urn:microsoft.com/office/officeart/2005/8/layout/radial4"/>
    <dgm:cxn modelId="{974C874F-45FB-488D-AAE8-84E0A5F90AA8}" type="presParOf" srcId="{D31144F2-76B9-4C83-A047-E313D2FCAFA0}" destId="{43DD234F-1462-4BB1-BB4A-0AF7FA4453F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4EBB2-223B-45B0-AFE2-9A0CE72ED61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43942D-27C7-48AB-B649-FBECA223A6C3}">
      <dgm:prSet phldrT="[Text]"/>
      <dgm:spPr/>
      <dgm:t>
        <a:bodyPr/>
        <a:lstStyle/>
        <a:p>
          <a:r>
            <a:rPr lang="en-US" dirty="0" smtClean="0"/>
            <a:t>ODSs</a:t>
          </a:r>
          <a:endParaRPr lang="en-US" dirty="0"/>
        </a:p>
      </dgm:t>
    </dgm:pt>
    <dgm:pt modelId="{1474D7B0-B9BF-4DAF-BDA5-1AE0AA66F9A5}" type="parTrans" cxnId="{A2103E22-D05D-4EDC-AC71-5F14613E056B}">
      <dgm:prSet/>
      <dgm:spPr/>
      <dgm:t>
        <a:bodyPr/>
        <a:lstStyle/>
        <a:p>
          <a:endParaRPr lang="en-US"/>
        </a:p>
      </dgm:t>
    </dgm:pt>
    <dgm:pt modelId="{4E557FB7-35FC-4B3E-ADEE-A32D856BB1D7}" type="sibTrans" cxnId="{A2103E22-D05D-4EDC-AC71-5F14613E056B}">
      <dgm:prSet/>
      <dgm:spPr/>
      <dgm:t>
        <a:bodyPr/>
        <a:lstStyle/>
        <a:p>
          <a:endParaRPr lang="en-US"/>
        </a:p>
      </dgm:t>
    </dgm:pt>
    <dgm:pt modelId="{61F60B13-DA81-41E7-BDB6-7EE017A5B641}">
      <dgm:prSet phldrT="[Text]"/>
      <dgm:spPr/>
      <dgm:t>
        <a:bodyPr/>
        <a:lstStyle/>
        <a:p>
          <a:r>
            <a:rPr lang="en-US" dirty="0" smtClean="0"/>
            <a:t>Vienna Convention</a:t>
          </a:r>
          <a:endParaRPr lang="en-US" dirty="0"/>
        </a:p>
      </dgm:t>
    </dgm:pt>
    <dgm:pt modelId="{533F9A7A-DCDC-45E7-AD81-EA18188644FE}" type="parTrans" cxnId="{7F572402-A1D5-4D18-986A-710B579281CF}">
      <dgm:prSet/>
      <dgm:spPr/>
      <dgm:t>
        <a:bodyPr/>
        <a:lstStyle/>
        <a:p>
          <a:endParaRPr lang="en-US"/>
        </a:p>
      </dgm:t>
    </dgm:pt>
    <dgm:pt modelId="{6609B852-D1CA-4AFD-8D86-F80AD2FDF9E7}" type="sibTrans" cxnId="{7F572402-A1D5-4D18-986A-710B579281CF}">
      <dgm:prSet/>
      <dgm:spPr/>
      <dgm:t>
        <a:bodyPr/>
        <a:lstStyle/>
        <a:p>
          <a:endParaRPr lang="en-US"/>
        </a:p>
      </dgm:t>
    </dgm:pt>
    <dgm:pt modelId="{ED460DCC-DD14-4F60-8D2A-52971F58333A}">
      <dgm:prSet phldrT="[Text]"/>
      <dgm:spPr/>
      <dgm:t>
        <a:bodyPr/>
        <a:lstStyle/>
        <a:p>
          <a:r>
            <a:rPr lang="en-US" dirty="0" smtClean="0"/>
            <a:t>Montreal Protocol</a:t>
          </a:r>
          <a:endParaRPr lang="en-US" dirty="0"/>
        </a:p>
      </dgm:t>
    </dgm:pt>
    <dgm:pt modelId="{A3155D0E-57FE-413C-953A-C01D3EEE78BB}" type="parTrans" cxnId="{FFCFF965-810D-46FC-B524-74010CE77563}">
      <dgm:prSet/>
      <dgm:spPr/>
      <dgm:t>
        <a:bodyPr/>
        <a:lstStyle/>
        <a:p>
          <a:endParaRPr lang="en-US"/>
        </a:p>
      </dgm:t>
    </dgm:pt>
    <dgm:pt modelId="{67AEE73C-30F5-4B3E-AA55-7AE9233127DE}" type="sibTrans" cxnId="{FFCFF965-810D-46FC-B524-74010CE77563}">
      <dgm:prSet/>
      <dgm:spPr/>
      <dgm:t>
        <a:bodyPr/>
        <a:lstStyle/>
        <a:p>
          <a:endParaRPr lang="en-US"/>
        </a:p>
      </dgm:t>
    </dgm:pt>
    <dgm:pt modelId="{2B5E789F-3301-42E5-8369-7A1F8A646802}">
      <dgm:prSet phldrT="[Text]"/>
      <dgm:spPr/>
      <dgm:t>
        <a:bodyPr/>
        <a:lstStyle/>
        <a:p>
          <a:r>
            <a:rPr lang="en-US" dirty="0" smtClean="0"/>
            <a:t>Amendments of Montreal Protocol</a:t>
          </a:r>
          <a:endParaRPr lang="en-US" dirty="0"/>
        </a:p>
      </dgm:t>
    </dgm:pt>
    <dgm:pt modelId="{EAB3FE63-8C45-46F6-BAE8-64591E301CBD}" type="parTrans" cxnId="{761A2D14-0FC5-433C-8D35-6DCE847B5BDF}">
      <dgm:prSet/>
      <dgm:spPr/>
      <dgm:t>
        <a:bodyPr/>
        <a:lstStyle/>
        <a:p>
          <a:endParaRPr lang="en-US"/>
        </a:p>
      </dgm:t>
    </dgm:pt>
    <dgm:pt modelId="{6986C53A-39D0-4C05-A2E5-9228E338C3D1}" type="sibTrans" cxnId="{761A2D14-0FC5-433C-8D35-6DCE847B5BDF}">
      <dgm:prSet/>
      <dgm:spPr/>
      <dgm:t>
        <a:bodyPr/>
        <a:lstStyle/>
        <a:p>
          <a:endParaRPr lang="en-US"/>
        </a:p>
      </dgm:t>
    </dgm:pt>
    <dgm:pt modelId="{5495300B-70C4-4A07-AF50-3B25BD9F7951}">
      <dgm:prSet phldrT="[Text]"/>
      <dgm:spPr/>
      <dgm:t>
        <a:bodyPr/>
        <a:lstStyle/>
        <a:p>
          <a:r>
            <a:rPr lang="en-US" dirty="0" smtClean="0"/>
            <a:t>Kigali Amendment</a:t>
          </a:r>
          <a:endParaRPr lang="en-US" dirty="0"/>
        </a:p>
      </dgm:t>
    </dgm:pt>
    <dgm:pt modelId="{959363C3-091A-42B8-A0BE-93ABC7C197AD}" type="parTrans" cxnId="{F3FB0F22-9C34-4E08-B5C4-BB00C261E2C5}">
      <dgm:prSet/>
      <dgm:spPr/>
      <dgm:t>
        <a:bodyPr/>
        <a:lstStyle/>
        <a:p>
          <a:endParaRPr lang="en-US"/>
        </a:p>
      </dgm:t>
    </dgm:pt>
    <dgm:pt modelId="{E6A56932-082A-40C2-BECF-76858C4FB78C}" type="sibTrans" cxnId="{F3FB0F22-9C34-4E08-B5C4-BB00C261E2C5}">
      <dgm:prSet/>
      <dgm:spPr/>
      <dgm:t>
        <a:bodyPr/>
        <a:lstStyle/>
        <a:p>
          <a:endParaRPr lang="en-US"/>
        </a:p>
      </dgm:t>
    </dgm:pt>
    <dgm:pt modelId="{D31144F2-76B9-4C83-A047-E313D2FCAFA0}" type="pres">
      <dgm:prSet presAssocID="{7294EBB2-223B-45B0-AFE2-9A0CE72ED61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AC6B3C-1FD0-470B-912C-CBFBB604894E}" type="pres">
      <dgm:prSet presAssocID="{7143942D-27C7-48AB-B649-FBECA223A6C3}" presName="centerShape" presStyleLbl="node0" presStyleIdx="0" presStyleCnt="1"/>
      <dgm:spPr/>
      <dgm:t>
        <a:bodyPr/>
        <a:lstStyle/>
        <a:p>
          <a:endParaRPr lang="en-US"/>
        </a:p>
      </dgm:t>
    </dgm:pt>
    <dgm:pt modelId="{FB4BCADA-AE1C-46F7-AA4F-888086602D38}" type="pres">
      <dgm:prSet presAssocID="{533F9A7A-DCDC-45E7-AD81-EA18188644FE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D5C0D27F-2FDD-46C9-AC43-D02C35207D7F}" type="pres">
      <dgm:prSet presAssocID="{61F60B13-DA81-41E7-BDB6-7EE017A5B64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7C2B3-1DFD-4C36-B517-C1B40E42140F}" type="pres">
      <dgm:prSet presAssocID="{A3155D0E-57FE-413C-953A-C01D3EEE78BB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7590D1B1-B0FE-444B-B224-D8E97FAD9AA1}" type="pres">
      <dgm:prSet presAssocID="{ED460DCC-DD14-4F60-8D2A-52971F5833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4F521-E214-4C78-AD2F-1A9E38EFE65B}" type="pres">
      <dgm:prSet presAssocID="{EAB3FE63-8C45-46F6-BAE8-64591E301CB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43DD234F-1462-4BB1-BB4A-0AF7FA4453F2}" type="pres">
      <dgm:prSet presAssocID="{2B5E789F-3301-42E5-8369-7A1F8A64680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51F8F-F8BB-40A2-B954-B7C55829B3B3}" type="pres">
      <dgm:prSet presAssocID="{959363C3-091A-42B8-A0BE-93ABC7C197AD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A5DE212D-C029-41AF-B5FF-906C8168233A}" type="pres">
      <dgm:prSet presAssocID="{5495300B-70C4-4A07-AF50-3B25BD9F795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6AFDD1-D21E-41BC-B2BF-4655522BFFF2}" type="presOf" srcId="{959363C3-091A-42B8-A0BE-93ABC7C197AD}" destId="{21051F8F-F8BB-40A2-B954-B7C55829B3B3}" srcOrd="0" destOrd="0" presId="urn:microsoft.com/office/officeart/2005/8/layout/radial4"/>
    <dgm:cxn modelId="{CF377703-10A1-4987-AB50-BF9D6F62086F}" type="presOf" srcId="{7294EBB2-223B-45B0-AFE2-9A0CE72ED61B}" destId="{D31144F2-76B9-4C83-A047-E313D2FCAFA0}" srcOrd="0" destOrd="0" presId="urn:microsoft.com/office/officeart/2005/8/layout/radial4"/>
    <dgm:cxn modelId="{15AC3CFC-6233-4671-B4FE-966038FACE08}" type="presOf" srcId="{7143942D-27C7-48AB-B649-FBECA223A6C3}" destId="{F0AC6B3C-1FD0-470B-912C-CBFBB604894E}" srcOrd="0" destOrd="0" presId="urn:microsoft.com/office/officeart/2005/8/layout/radial4"/>
    <dgm:cxn modelId="{119AD4FE-9216-4867-9EF1-1FA56D8C36E9}" type="presOf" srcId="{61F60B13-DA81-41E7-BDB6-7EE017A5B641}" destId="{D5C0D27F-2FDD-46C9-AC43-D02C35207D7F}" srcOrd="0" destOrd="0" presId="urn:microsoft.com/office/officeart/2005/8/layout/radial4"/>
    <dgm:cxn modelId="{F3FB0F22-9C34-4E08-B5C4-BB00C261E2C5}" srcId="{7143942D-27C7-48AB-B649-FBECA223A6C3}" destId="{5495300B-70C4-4A07-AF50-3B25BD9F7951}" srcOrd="3" destOrd="0" parTransId="{959363C3-091A-42B8-A0BE-93ABC7C197AD}" sibTransId="{E6A56932-082A-40C2-BECF-76858C4FB78C}"/>
    <dgm:cxn modelId="{A2103E22-D05D-4EDC-AC71-5F14613E056B}" srcId="{7294EBB2-223B-45B0-AFE2-9A0CE72ED61B}" destId="{7143942D-27C7-48AB-B649-FBECA223A6C3}" srcOrd="0" destOrd="0" parTransId="{1474D7B0-B9BF-4DAF-BDA5-1AE0AA66F9A5}" sibTransId="{4E557FB7-35FC-4B3E-ADEE-A32D856BB1D7}"/>
    <dgm:cxn modelId="{5BD16ED4-6BF6-490C-B292-3AA06AA644BA}" type="presOf" srcId="{2B5E789F-3301-42E5-8369-7A1F8A646802}" destId="{43DD234F-1462-4BB1-BB4A-0AF7FA4453F2}" srcOrd="0" destOrd="0" presId="urn:microsoft.com/office/officeart/2005/8/layout/radial4"/>
    <dgm:cxn modelId="{AD7AB318-58E9-4C40-A80C-600694BC19F3}" type="presOf" srcId="{533F9A7A-DCDC-45E7-AD81-EA18188644FE}" destId="{FB4BCADA-AE1C-46F7-AA4F-888086602D38}" srcOrd="0" destOrd="0" presId="urn:microsoft.com/office/officeart/2005/8/layout/radial4"/>
    <dgm:cxn modelId="{CBB6ADBD-2777-4F1D-9E31-9DB1C0718AA3}" type="presOf" srcId="{A3155D0E-57FE-413C-953A-C01D3EEE78BB}" destId="{5437C2B3-1DFD-4C36-B517-C1B40E42140F}" srcOrd="0" destOrd="0" presId="urn:microsoft.com/office/officeart/2005/8/layout/radial4"/>
    <dgm:cxn modelId="{FFCFF965-810D-46FC-B524-74010CE77563}" srcId="{7143942D-27C7-48AB-B649-FBECA223A6C3}" destId="{ED460DCC-DD14-4F60-8D2A-52971F58333A}" srcOrd="1" destOrd="0" parTransId="{A3155D0E-57FE-413C-953A-C01D3EEE78BB}" sibTransId="{67AEE73C-30F5-4B3E-AA55-7AE9233127DE}"/>
    <dgm:cxn modelId="{7F572402-A1D5-4D18-986A-710B579281CF}" srcId="{7143942D-27C7-48AB-B649-FBECA223A6C3}" destId="{61F60B13-DA81-41E7-BDB6-7EE017A5B641}" srcOrd="0" destOrd="0" parTransId="{533F9A7A-DCDC-45E7-AD81-EA18188644FE}" sibTransId="{6609B852-D1CA-4AFD-8D86-F80AD2FDF9E7}"/>
    <dgm:cxn modelId="{761A2D14-0FC5-433C-8D35-6DCE847B5BDF}" srcId="{7143942D-27C7-48AB-B649-FBECA223A6C3}" destId="{2B5E789F-3301-42E5-8369-7A1F8A646802}" srcOrd="2" destOrd="0" parTransId="{EAB3FE63-8C45-46F6-BAE8-64591E301CBD}" sibTransId="{6986C53A-39D0-4C05-A2E5-9228E338C3D1}"/>
    <dgm:cxn modelId="{56BC2E6C-117B-486B-B61D-2D455AA90CA7}" type="presOf" srcId="{EAB3FE63-8C45-46F6-BAE8-64591E301CBD}" destId="{DD24F521-E214-4C78-AD2F-1A9E38EFE65B}" srcOrd="0" destOrd="0" presId="urn:microsoft.com/office/officeart/2005/8/layout/radial4"/>
    <dgm:cxn modelId="{B91216F3-EFBB-491F-B542-8FF5467090FE}" type="presOf" srcId="{5495300B-70C4-4A07-AF50-3B25BD9F7951}" destId="{A5DE212D-C029-41AF-B5FF-906C8168233A}" srcOrd="0" destOrd="0" presId="urn:microsoft.com/office/officeart/2005/8/layout/radial4"/>
    <dgm:cxn modelId="{E501836C-F74C-4D8A-B8B1-9138AFA677E5}" type="presOf" srcId="{ED460DCC-DD14-4F60-8D2A-52971F58333A}" destId="{7590D1B1-B0FE-444B-B224-D8E97FAD9AA1}" srcOrd="0" destOrd="0" presId="urn:microsoft.com/office/officeart/2005/8/layout/radial4"/>
    <dgm:cxn modelId="{18594BEB-AA04-4A2D-8D76-147B3737BB7E}" type="presParOf" srcId="{D31144F2-76B9-4C83-A047-E313D2FCAFA0}" destId="{F0AC6B3C-1FD0-470B-912C-CBFBB604894E}" srcOrd="0" destOrd="0" presId="urn:microsoft.com/office/officeart/2005/8/layout/radial4"/>
    <dgm:cxn modelId="{0458DA81-C996-4543-A46F-DAB270DAEBF1}" type="presParOf" srcId="{D31144F2-76B9-4C83-A047-E313D2FCAFA0}" destId="{FB4BCADA-AE1C-46F7-AA4F-888086602D38}" srcOrd="1" destOrd="0" presId="urn:microsoft.com/office/officeart/2005/8/layout/radial4"/>
    <dgm:cxn modelId="{C9AD29F1-1D7D-4C42-B8D4-1E423D4C2892}" type="presParOf" srcId="{D31144F2-76B9-4C83-A047-E313D2FCAFA0}" destId="{D5C0D27F-2FDD-46C9-AC43-D02C35207D7F}" srcOrd="2" destOrd="0" presId="urn:microsoft.com/office/officeart/2005/8/layout/radial4"/>
    <dgm:cxn modelId="{DE37C90D-A9BC-4522-BD65-CF068C67AB05}" type="presParOf" srcId="{D31144F2-76B9-4C83-A047-E313D2FCAFA0}" destId="{5437C2B3-1DFD-4C36-B517-C1B40E42140F}" srcOrd="3" destOrd="0" presId="urn:microsoft.com/office/officeart/2005/8/layout/radial4"/>
    <dgm:cxn modelId="{048529A2-7B4A-4ECB-8464-63F530472A20}" type="presParOf" srcId="{D31144F2-76B9-4C83-A047-E313D2FCAFA0}" destId="{7590D1B1-B0FE-444B-B224-D8E97FAD9AA1}" srcOrd="4" destOrd="0" presId="urn:microsoft.com/office/officeart/2005/8/layout/radial4"/>
    <dgm:cxn modelId="{CAD8F529-A1F6-488A-BCAF-AF45321A36EC}" type="presParOf" srcId="{D31144F2-76B9-4C83-A047-E313D2FCAFA0}" destId="{DD24F521-E214-4C78-AD2F-1A9E38EFE65B}" srcOrd="5" destOrd="0" presId="urn:microsoft.com/office/officeart/2005/8/layout/radial4"/>
    <dgm:cxn modelId="{97B8CA55-383E-412A-8AE9-75CEB32DE7F1}" type="presParOf" srcId="{D31144F2-76B9-4C83-A047-E313D2FCAFA0}" destId="{43DD234F-1462-4BB1-BB4A-0AF7FA4453F2}" srcOrd="6" destOrd="0" presId="urn:microsoft.com/office/officeart/2005/8/layout/radial4"/>
    <dgm:cxn modelId="{9548820F-C8D0-4FA9-B7DE-5F2A6EBB3B7C}" type="presParOf" srcId="{D31144F2-76B9-4C83-A047-E313D2FCAFA0}" destId="{21051F8F-F8BB-40A2-B954-B7C55829B3B3}" srcOrd="7" destOrd="0" presId="urn:microsoft.com/office/officeart/2005/8/layout/radial4"/>
    <dgm:cxn modelId="{236B6310-D86E-4A56-B2B4-4FAE95675701}" type="presParOf" srcId="{D31144F2-76B9-4C83-A047-E313D2FCAFA0}" destId="{A5DE212D-C029-41AF-B5FF-906C8168233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C6B3C-1FD0-470B-912C-CBFBB604894E}">
      <dsp:nvSpPr>
        <dsp:cNvPr id="0" name=""/>
        <dsp:cNvSpPr/>
      </dsp:nvSpPr>
      <dsp:spPr>
        <a:xfrm>
          <a:off x="1303734" y="1463382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GHGs</a:t>
          </a:r>
          <a:endParaRPr lang="en-US" sz="2800" kern="1200" dirty="0"/>
        </a:p>
      </dsp:txBody>
      <dsp:txXfrm>
        <a:off x="1479841" y="1639489"/>
        <a:ext cx="850317" cy="850317"/>
      </dsp:txXfrm>
    </dsp:sp>
    <dsp:sp modelId="{FB4BCADA-AE1C-46F7-AA4F-888086602D38}">
      <dsp:nvSpPr>
        <dsp:cNvPr id="0" name=""/>
        <dsp:cNvSpPr/>
      </dsp:nvSpPr>
      <dsp:spPr>
        <a:xfrm rot="12900000">
          <a:off x="503044" y="1244240"/>
          <a:ext cx="950040" cy="34272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0D27F-2FDD-46C9-AC43-D02C35207D7F}">
      <dsp:nvSpPr>
        <dsp:cNvPr id="0" name=""/>
        <dsp:cNvSpPr/>
      </dsp:nvSpPr>
      <dsp:spPr>
        <a:xfrm>
          <a:off x="17748" y="686178"/>
          <a:ext cx="1142404" cy="9139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UNFCCC</a:t>
          </a:r>
          <a:endParaRPr lang="en-US" sz="1700" kern="1200" dirty="0"/>
        </a:p>
      </dsp:txBody>
      <dsp:txXfrm>
        <a:off x="44516" y="712946"/>
        <a:ext cx="1088868" cy="860387"/>
      </dsp:txXfrm>
    </dsp:sp>
    <dsp:sp modelId="{5437C2B3-1DFD-4C36-B517-C1B40E42140F}">
      <dsp:nvSpPr>
        <dsp:cNvPr id="0" name=""/>
        <dsp:cNvSpPr/>
      </dsp:nvSpPr>
      <dsp:spPr>
        <a:xfrm rot="16104995">
          <a:off x="1397883" y="761243"/>
          <a:ext cx="951647" cy="34272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0D1B1-B0FE-444B-B224-D8E97FAD9AA1}">
      <dsp:nvSpPr>
        <dsp:cNvPr id="0" name=""/>
        <dsp:cNvSpPr/>
      </dsp:nvSpPr>
      <dsp:spPr>
        <a:xfrm>
          <a:off x="1289356" y="0"/>
          <a:ext cx="1142404" cy="9139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Kyoto Protocol</a:t>
          </a:r>
          <a:endParaRPr lang="en-US" sz="1700" kern="1200" dirty="0"/>
        </a:p>
      </dsp:txBody>
      <dsp:txXfrm>
        <a:off x="1316124" y="26768"/>
        <a:ext cx="1088868" cy="860387"/>
      </dsp:txXfrm>
    </dsp:sp>
    <dsp:sp modelId="{DD24F521-E214-4C78-AD2F-1A9E38EFE65B}">
      <dsp:nvSpPr>
        <dsp:cNvPr id="0" name=""/>
        <dsp:cNvSpPr/>
      </dsp:nvSpPr>
      <dsp:spPr>
        <a:xfrm rot="19500000">
          <a:off x="2356915" y="1244240"/>
          <a:ext cx="950040" cy="34272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D234F-1462-4BB1-BB4A-0AF7FA4453F2}">
      <dsp:nvSpPr>
        <dsp:cNvPr id="0" name=""/>
        <dsp:cNvSpPr/>
      </dsp:nvSpPr>
      <dsp:spPr>
        <a:xfrm>
          <a:off x="2649847" y="686178"/>
          <a:ext cx="1142404" cy="9139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Paris Agreement</a:t>
          </a:r>
          <a:endParaRPr lang="en-US" sz="1700" kern="1200" dirty="0"/>
        </a:p>
      </dsp:txBody>
      <dsp:txXfrm>
        <a:off x="2676615" y="712946"/>
        <a:ext cx="1088868" cy="860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C6B3C-1FD0-470B-912C-CBFBB604894E}">
      <dsp:nvSpPr>
        <dsp:cNvPr id="0" name=""/>
        <dsp:cNvSpPr/>
      </dsp:nvSpPr>
      <dsp:spPr>
        <a:xfrm>
          <a:off x="1446275" y="1615625"/>
          <a:ext cx="1069848" cy="10698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ODSs</a:t>
          </a:r>
          <a:endParaRPr lang="en-US" sz="2600" kern="1200" dirty="0"/>
        </a:p>
      </dsp:txBody>
      <dsp:txXfrm>
        <a:off x="1602951" y="1772301"/>
        <a:ext cx="756496" cy="756496"/>
      </dsp:txXfrm>
    </dsp:sp>
    <dsp:sp modelId="{FB4BCADA-AE1C-46F7-AA4F-888086602D38}">
      <dsp:nvSpPr>
        <dsp:cNvPr id="0" name=""/>
        <dsp:cNvSpPr/>
      </dsp:nvSpPr>
      <dsp:spPr>
        <a:xfrm rot="11700000">
          <a:off x="492914" y="1724571"/>
          <a:ext cx="934956" cy="3049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0D27F-2FDD-46C9-AC43-D02C35207D7F}">
      <dsp:nvSpPr>
        <dsp:cNvPr id="0" name=""/>
        <dsp:cNvSpPr/>
      </dsp:nvSpPr>
      <dsp:spPr>
        <a:xfrm>
          <a:off x="665" y="1349490"/>
          <a:ext cx="1016355" cy="813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Vienna Convention</a:t>
          </a:r>
          <a:endParaRPr lang="en-US" sz="1300" kern="1200" dirty="0"/>
        </a:p>
      </dsp:txBody>
      <dsp:txXfrm>
        <a:off x="24479" y="1373304"/>
        <a:ext cx="968727" cy="765456"/>
      </dsp:txXfrm>
    </dsp:sp>
    <dsp:sp modelId="{5437C2B3-1DFD-4C36-B517-C1B40E42140F}">
      <dsp:nvSpPr>
        <dsp:cNvPr id="0" name=""/>
        <dsp:cNvSpPr/>
      </dsp:nvSpPr>
      <dsp:spPr>
        <a:xfrm rot="14700000">
          <a:off x="1067091" y="1040294"/>
          <a:ext cx="934956" cy="3049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0D1B1-B0FE-444B-B224-D8E97FAD9AA1}">
      <dsp:nvSpPr>
        <dsp:cNvPr id="0" name=""/>
        <dsp:cNvSpPr/>
      </dsp:nvSpPr>
      <dsp:spPr>
        <a:xfrm>
          <a:off x="828826" y="362526"/>
          <a:ext cx="1016355" cy="813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Montreal Protocol</a:t>
          </a:r>
          <a:endParaRPr lang="en-US" sz="1300" kern="1200" dirty="0"/>
        </a:p>
      </dsp:txBody>
      <dsp:txXfrm>
        <a:off x="852640" y="386340"/>
        <a:ext cx="968727" cy="765456"/>
      </dsp:txXfrm>
    </dsp:sp>
    <dsp:sp modelId="{DD24F521-E214-4C78-AD2F-1A9E38EFE65B}">
      <dsp:nvSpPr>
        <dsp:cNvPr id="0" name=""/>
        <dsp:cNvSpPr/>
      </dsp:nvSpPr>
      <dsp:spPr>
        <a:xfrm rot="17700000">
          <a:off x="1960352" y="1040294"/>
          <a:ext cx="934956" cy="3049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D234F-1462-4BB1-BB4A-0AF7FA4453F2}">
      <dsp:nvSpPr>
        <dsp:cNvPr id="0" name=""/>
        <dsp:cNvSpPr/>
      </dsp:nvSpPr>
      <dsp:spPr>
        <a:xfrm>
          <a:off x="2117217" y="362526"/>
          <a:ext cx="1016355" cy="813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Amendments of Montreal Protocol</a:t>
          </a:r>
          <a:endParaRPr lang="en-US" sz="1300" kern="1200" dirty="0"/>
        </a:p>
      </dsp:txBody>
      <dsp:txXfrm>
        <a:off x="2141031" y="386340"/>
        <a:ext cx="968727" cy="765456"/>
      </dsp:txXfrm>
    </dsp:sp>
    <dsp:sp modelId="{21051F8F-F8BB-40A2-B954-B7C55829B3B3}">
      <dsp:nvSpPr>
        <dsp:cNvPr id="0" name=""/>
        <dsp:cNvSpPr/>
      </dsp:nvSpPr>
      <dsp:spPr>
        <a:xfrm rot="20700000">
          <a:off x="2534529" y="1724571"/>
          <a:ext cx="934956" cy="3049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E212D-C029-41AF-B5FF-906C8168233A}">
      <dsp:nvSpPr>
        <dsp:cNvPr id="0" name=""/>
        <dsp:cNvSpPr/>
      </dsp:nvSpPr>
      <dsp:spPr>
        <a:xfrm>
          <a:off x="2945378" y="1349490"/>
          <a:ext cx="1016355" cy="813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Kigali Amendment</a:t>
          </a:r>
          <a:endParaRPr lang="en-US" sz="1300" kern="1200" dirty="0"/>
        </a:p>
      </dsp:txBody>
      <dsp:txXfrm>
        <a:off x="2969192" y="1373304"/>
        <a:ext cx="968727" cy="765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8DFF-A9F5-4AEC-9EBD-82C98BD123C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1668B-4927-466C-A6B2-E63C64610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895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Capacity Building Workshop on HFC Phase Down : An Initiative to Reduce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Global Warming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sz="3100" dirty="0" smtClean="0">
                <a:solidFill>
                  <a:srgbClr val="00B0F0"/>
                </a:solidFill>
              </a:rPr>
              <a:t>Date: 18 October 2016</a:t>
            </a:r>
            <a:br>
              <a:rPr lang="en-US" sz="3100" dirty="0" smtClean="0">
                <a:solidFill>
                  <a:srgbClr val="00B0F0"/>
                </a:solidFill>
              </a:rPr>
            </a:br>
            <a:r>
              <a:rPr lang="en-US" sz="3100" dirty="0" smtClean="0">
                <a:solidFill>
                  <a:srgbClr val="00B0F0"/>
                </a:solidFill>
              </a:rPr>
              <a:t>Venue: The Daily Star Conference Room, Dhaka.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59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HFC and Global Warming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Presented 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Mohammad </a:t>
            </a:r>
            <a:r>
              <a:rPr lang="en-US" dirty="0" err="1" smtClean="0">
                <a:solidFill>
                  <a:schemeClr val="tx1"/>
                </a:solidFill>
              </a:rPr>
              <a:t>Reazuddin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Projections of HFCs Use</a:t>
            </a:r>
            <a:endParaRPr lang="en-US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0771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potential threat of HFCs and global warming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Currently it is around 2% of total GHG emission in terms of  CO</a:t>
            </a:r>
            <a:r>
              <a:rPr lang="en-US" sz="1800" dirty="0" smtClean="0"/>
              <a:t>2</a:t>
            </a:r>
            <a:r>
              <a:rPr lang="en-US" sz="3000" dirty="0" smtClean="0"/>
              <a:t>  equivalent</a:t>
            </a:r>
          </a:p>
          <a:p>
            <a:r>
              <a:rPr lang="en-US" sz="3000" dirty="0" smtClean="0"/>
              <a:t>Within next 20 to 30 years, it is projected to occupy around 20% of the total GHG emission, if HFC uses are continued as business usual </a:t>
            </a:r>
            <a:endParaRPr lang="en-US"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friendly alternatives of HFCs and HCFCs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Hydrocarbons</a:t>
            </a:r>
          </a:p>
          <a:p>
            <a:r>
              <a:rPr lang="en-US" dirty="0" smtClean="0"/>
              <a:t>HFOs</a:t>
            </a:r>
          </a:p>
          <a:p>
            <a:r>
              <a:rPr lang="en-US" dirty="0" smtClean="0"/>
              <a:t>Not in kind technology</a:t>
            </a:r>
          </a:p>
          <a:p>
            <a:r>
              <a:rPr lang="en-US" dirty="0" smtClean="0"/>
              <a:t>Ammonia</a:t>
            </a:r>
          </a:p>
          <a:p>
            <a:r>
              <a:rPr lang="en-US" dirty="0" smtClean="0"/>
              <a:t>carbon dioxide etc.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transfer</a:t>
            </a:r>
          </a:p>
          <a:p>
            <a:r>
              <a:rPr lang="en-US" dirty="0" smtClean="0"/>
              <a:t>Capacity building</a:t>
            </a:r>
          </a:p>
          <a:p>
            <a:r>
              <a:rPr lang="en-US" dirty="0" smtClean="0"/>
              <a:t>Financing</a:t>
            </a:r>
          </a:p>
          <a:p>
            <a:r>
              <a:rPr lang="en-US" dirty="0" smtClean="0"/>
              <a:t>SMEs?</a:t>
            </a:r>
          </a:p>
          <a:p>
            <a:r>
              <a:rPr lang="en-US" dirty="0" smtClean="0"/>
              <a:t>MDI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000" dirty="0" smtClean="0"/>
              <a:t>Thanks</a:t>
            </a:r>
            <a:endParaRPr lang="en-US" sz="9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GHGs and ODSs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GHGs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ODSs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Carbon dioxide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CFCs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Methane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Halons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Fluorinated gases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Methyl bromide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Nitrous Oxide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HCFCs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Carbon</a:t>
                      </a:r>
                      <a:r>
                        <a:rPr lang="en-US" sz="2600" baseline="0" dirty="0" smtClean="0"/>
                        <a:t> tetrachloride 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Controls What?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133600"/>
          <a:ext cx="38100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953000" y="1828800"/>
          <a:ext cx="39624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of GHGs and ODSs</a:t>
            </a:r>
            <a:endParaRPr lang="en-US" dirty="0"/>
          </a:p>
        </p:txBody>
      </p:sp>
      <p:pic>
        <p:nvPicPr>
          <p:cNvPr id="1026" name="Picture 2" descr="C:\Users\purkayastha\Desktop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14600"/>
            <a:ext cx="8681950" cy="2738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indent="1588" algn="ctr">
              <a:buNone/>
            </a:pPr>
            <a:r>
              <a:rPr lang="en-US" sz="7000" dirty="0" smtClean="0"/>
              <a:t>Is there any interaction between climate protocols and ozone protocol?</a:t>
            </a:r>
            <a:endParaRPr lang="en-US" sz="7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did Montreal Protocol attain the success?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r>
              <a:rPr lang="en-US" dirty="0" smtClean="0"/>
              <a:t>Phasing out of CFCs and HCFC </a:t>
            </a:r>
          </a:p>
          <a:p>
            <a:r>
              <a:rPr lang="en-US" dirty="0" smtClean="0"/>
              <a:t>Now, replacing HCFCs by HFCs</a:t>
            </a:r>
          </a:p>
          <a:p>
            <a:r>
              <a:rPr lang="en-US" dirty="0" smtClean="0"/>
              <a:t>Ultimately it has saved the ozone layer but harming the climate</a:t>
            </a:r>
            <a:endParaRPr lang="en-US" dirty="0"/>
          </a:p>
        </p:txBody>
      </p:sp>
      <p:pic>
        <p:nvPicPr>
          <p:cNvPr id="15" name="Picture 2" descr="refrigerant trends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038600"/>
            <a:ext cx="8077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000" dirty="0" smtClean="0"/>
              <a:t>HFC are under now dual control</a:t>
            </a:r>
          </a:p>
          <a:p>
            <a:pPr algn="ctr"/>
            <a:endParaRPr lang="en-US" sz="7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HFC and where they are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HFCs are hydro fluorocarbons. About 3,800 </a:t>
            </a:r>
            <a:r>
              <a:rPr lang="en-US" dirty="0"/>
              <a:t>times more potent than CO2 with a lifetime of 14 years</a:t>
            </a:r>
            <a:endParaRPr lang="en-US" dirty="0" smtClean="0"/>
          </a:p>
          <a:p>
            <a:r>
              <a:rPr lang="en-US" dirty="0" smtClean="0"/>
              <a:t>Uses</a:t>
            </a:r>
          </a:p>
          <a:p>
            <a:pPr lvl="1"/>
            <a:r>
              <a:rPr lang="en-US" dirty="0" smtClean="0"/>
              <a:t>Refrigeration and air-conditioning</a:t>
            </a:r>
          </a:p>
          <a:p>
            <a:pPr lvl="1"/>
            <a:r>
              <a:rPr lang="en-US" dirty="0" smtClean="0"/>
              <a:t>Foam</a:t>
            </a:r>
          </a:p>
          <a:p>
            <a:pPr lvl="1"/>
            <a:r>
              <a:rPr lang="en-US" dirty="0" smtClean="0"/>
              <a:t>Solvent</a:t>
            </a:r>
          </a:p>
          <a:p>
            <a:pPr lvl="1"/>
            <a:r>
              <a:rPr lang="en-US" dirty="0" smtClean="0"/>
              <a:t>Fire fighting</a:t>
            </a:r>
          </a:p>
          <a:p>
            <a:pPr lvl="1"/>
            <a:r>
              <a:rPr lang="en-US" dirty="0" smtClean="0"/>
              <a:t>Aerosol </a:t>
            </a:r>
          </a:p>
          <a:p>
            <a:pPr lvl="1"/>
            <a:r>
              <a:rPr lang="en-US" dirty="0" smtClean="0"/>
              <a:t>MDI etc.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HFCs in Bangladesh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Domestic Refrigeration Manufacturing</a:t>
            </a:r>
            <a:endParaRPr lang="en-US" dirty="0"/>
          </a:p>
          <a:p>
            <a:r>
              <a:rPr lang="en-GB" dirty="0"/>
              <a:t> Commercial/Industrial Refrigeration Manufacturing</a:t>
            </a:r>
            <a:endParaRPr lang="en-US" dirty="0"/>
          </a:p>
          <a:p>
            <a:r>
              <a:rPr lang="en-GB" dirty="0"/>
              <a:t>Industrial air-conditioning including chillers</a:t>
            </a:r>
            <a:endParaRPr lang="en-US" dirty="0"/>
          </a:p>
          <a:p>
            <a:r>
              <a:rPr lang="en-GB" dirty="0"/>
              <a:t>Transport Refrigeration manufacturing</a:t>
            </a:r>
            <a:endParaRPr lang="en-US" dirty="0"/>
          </a:p>
          <a:p>
            <a:r>
              <a:rPr lang="en-GB" dirty="0"/>
              <a:t>Residential Air-conditioner manufacturing</a:t>
            </a:r>
            <a:endParaRPr lang="en-US" dirty="0"/>
          </a:p>
          <a:p>
            <a:r>
              <a:rPr lang="en-GB" dirty="0"/>
              <a:t>Commercial/ Industrial </a:t>
            </a:r>
            <a:r>
              <a:rPr lang="en-GB" dirty="0" err="1"/>
              <a:t>Chiller</a:t>
            </a:r>
            <a:r>
              <a:rPr lang="en-GB" dirty="0"/>
              <a:t> manufacturing</a:t>
            </a:r>
            <a:endParaRPr lang="en-US" dirty="0"/>
          </a:p>
          <a:p>
            <a:r>
              <a:rPr lang="en-GB" dirty="0"/>
              <a:t>Mobile Air-conditioner manufacturing</a:t>
            </a:r>
            <a:endParaRPr lang="en-US" dirty="0"/>
          </a:p>
          <a:p>
            <a:r>
              <a:rPr lang="en-GB" dirty="0"/>
              <a:t>Fire Extinguishers manufacturing</a:t>
            </a:r>
            <a:endParaRPr lang="en-US" dirty="0"/>
          </a:p>
          <a:p>
            <a:r>
              <a:rPr lang="en-GB" dirty="0"/>
              <a:t>Pharmaceutical Applications (MDIs)</a:t>
            </a:r>
            <a:endParaRPr lang="en-US" dirty="0"/>
          </a:p>
          <a:p>
            <a:r>
              <a:rPr lang="en-GB" dirty="0"/>
              <a:t>Service sector (for all applications)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285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Capacity Building Workshop on HFC Phase Down : An Initiative to Reduce Global Warming Date: 18 October 2016 Venue: The Daily Star Conference Room, Dhaka. </vt:lpstr>
      <vt:lpstr>List of GHGs and ODSs</vt:lpstr>
      <vt:lpstr>Who Controls What?</vt:lpstr>
      <vt:lpstr>Interaction of GHGs and ODSs</vt:lpstr>
      <vt:lpstr>PowerPoint Presentation</vt:lpstr>
      <vt:lpstr>How did Montreal Protocol attain the success?</vt:lpstr>
      <vt:lpstr>PowerPoint Presentation</vt:lpstr>
      <vt:lpstr>What are HFC and where they are used?</vt:lpstr>
      <vt:lpstr>Use of HFCs in Bangladesh</vt:lpstr>
      <vt:lpstr>Projections of HFCs Use</vt:lpstr>
      <vt:lpstr>The potential threat of HFCs and global warming</vt:lpstr>
      <vt:lpstr>Climate friendly alternatives of HFCs and HCFCs</vt:lpstr>
      <vt:lpstr>Barriers and constraints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HFC and Global Warming</dc:title>
  <dc:creator>purkayastha</dc:creator>
  <cp:lastModifiedBy>Jessica Dator Bercilla</cp:lastModifiedBy>
  <cp:revision>11</cp:revision>
  <dcterms:created xsi:type="dcterms:W3CDTF">2016-10-16T06:12:01Z</dcterms:created>
  <dcterms:modified xsi:type="dcterms:W3CDTF">2017-01-03T05:57:34Z</dcterms:modified>
</cp:coreProperties>
</file>